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chitects Daughter" panose="020B0604020202020204" charset="0"/>
      <p:regular r:id="rId35"/>
    </p:embeddedFont>
    <p:embeddedFont>
      <p:font typeface="Arial Black" panose="020B0A04020102020204" pitchFamily="34" charset="0"/>
      <p:regular r:id="rId36"/>
      <p:bold r:id="rId37"/>
    </p:embeddedFont>
    <p:embeddedFont>
      <p:font typeface="Overlock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0" y="822489"/>
            <a:ext cx="9144000" cy="9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lgerian"/>
              <a:buNone/>
            </a:pPr>
            <a:r>
              <a:rPr lang="en-US" sz="4000" b="1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TOPIC   </a:t>
            </a:r>
            <a:r>
              <a:rPr lang="en-US" sz="4000" dirty="0">
                <a:solidFill>
                  <a:srgbClr val="035D18"/>
                </a:solidFill>
                <a:latin typeface="Algerian"/>
                <a:ea typeface="Algerian"/>
                <a:cs typeface="Algerian"/>
                <a:sym typeface="Algerian"/>
              </a:rPr>
              <a:t>: </a:t>
            </a:r>
            <a:r>
              <a:rPr lang="en-US" sz="4000" b="1" dirty="0">
                <a:solidFill>
                  <a:srgbClr val="035D18"/>
                </a:solidFill>
                <a:latin typeface="Algerian"/>
                <a:ea typeface="Algerian"/>
                <a:cs typeface="Algerian"/>
                <a:sym typeface="Algerian"/>
              </a:rPr>
              <a:t>motion in a straight line</a:t>
            </a:r>
            <a:r>
              <a:rPr lang="en-US" sz="4000" b="1" dirty="0">
                <a:latin typeface="Algerian"/>
                <a:ea typeface="Algerian"/>
                <a:cs typeface="Algerian"/>
                <a:sym typeface="Algerian"/>
              </a:rPr>
              <a:t>                                                                    </a:t>
            </a:r>
            <a:endParaRPr sz="4000" b="1" dirty="0">
              <a:solidFill>
                <a:srgbClr val="035D18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0" y="2119744"/>
            <a:ext cx="9144000" cy="473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>
              <a:solidFill>
                <a:srgbClr val="035D18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GRADE  </a:t>
            </a:r>
            <a:r>
              <a:rPr lang="en-US" sz="3600" b="1" dirty="0" smtClean="0">
                <a:latin typeface="Algerian"/>
                <a:ea typeface="Algerian"/>
                <a:cs typeface="Algerian"/>
                <a:sym typeface="Algerian"/>
              </a:rPr>
              <a:t>                    </a:t>
            </a:r>
            <a:r>
              <a:rPr lang="en-US" sz="3600" b="1" dirty="0">
                <a:latin typeface="Algerian"/>
                <a:ea typeface="Algerian"/>
                <a:cs typeface="Algerian"/>
                <a:sym typeface="Algerian"/>
              </a:rPr>
              <a:t>:    XI</a:t>
            </a:r>
            <a:endParaRPr sz="3600"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SUBJECT  </a:t>
            </a:r>
            <a:r>
              <a:rPr lang="en-US" sz="3600" b="1" dirty="0">
                <a:latin typeface="Algerian"/>
                <a:ea typeface="Algerian"/>
                <a:cs typeface="Algerian"/>
                <a:sym typeface="Algerian"/>
              </a:rPr>
              <a:t>               :   PHYSICS</a:t>
            </a:r>
            <a:endParaRPr sz="36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 b="1" dirty="0"/>
              <a:t>                                                                                                            </a:t>
            </a:r>
            <a:endParaRPr sz="36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 b="1" dirty="0"/>
          </a:p>
        </p:txBody>
      </p:sp>
      <p:grpSp>
        <p:nvGrpSpPr>
          <p:cNvPr id="90" name="Google Shape;90;p13"/>
          <p:cNvGrpSpPr/>
          <p:nvPr/>
        </p:nvGrpSpPr>
        <p:grpSpPr>
          <a:xfrm>
            <a:off x="4267200" y="3657600"/>
            <a:ext cx="4876800" cy="3029129"/>
            <a:chOff x="2510852" y="2095754"/>
            <a:chExt cx="4710545" cy="3792834"/>
          </a:xfrm>
        </p:grpSpPr>
        <p:sp>
          <p:nvSpPr>
            <p:cNvPr id="91" name="Google Shape;91;p13"/>
            <p:cNvSpPr/>
            <p:nvPr/>
          </p:nvSpPr>
          <p:spPr>
            <a:xfrm>
              <a:off x="2510852" y="2095754"/>
              <a:ext cx="4572000" cy="1021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 dirty="0" smtClean="0">
                  <a:solidFill>
                    <a:srgbClr val="FF00F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 </a:t>
              </a: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926488" y="4413548"/>
              <a:ext cx="4294909" cy="1475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A1A62"/>
                </a:buClr>
                <a:buSzPts val="3600"/>
                <a:buFont typeface="Architects Daughter"/>
                <a:buNone/>
              </a:pPr>
              <a:r>
                <a:rPr lang="en-US" sz="3600" b="1" cap="none" dirty="0" smtClean="0">
                  <a:solidFill>
                    <a:srgbClr val="3A1A62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600"/>
                <a:buFont typeface="Architects Daughter"/>
                <a:buNone/>
              </a:pPr>
              <a:r>
                <a:rPr lang="en-US" sz="3600" b="1" dirty="0">
                  <a:solidFill>
                    <a:srgbClr val="00206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                                                      </a:t>
              </a:r>
              <a:endParaRPr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/>
          <p:nvPr/>
        </p:nvSpPr>
        <p:spPr>
          <a:xfrm>
            <a:off x="381000" y="304800"/>
            <a:ext cx="50690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Instantaneous Speed: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304800" y="1143000"/>
            <a:ext cx="883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magnitude of an instantaneous velocity is called as instantaneous speed.</a:t>
            </a:r>
            <a:endParaRPr/>
          </a:p>
        </p:txBody>
      </p:sp>
      <p:sp>
        <p:nvSpPr>
          <p:cNvPr id="309" name="Google Shape;309;p22"/>
          <p:cNvSpPr/>
          <p:nvPr/>
        </p:nvSpPr>
        <p:spPr>
          <a:xfrm>
            <a:off x="304800" y="4495800"/>
            <a:ext cx="8839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Speed associated with both the velocities will  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 ms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/>
          <p:nvPr/>
        </p:nvSpPr>
        <p:spPr>
          <a:xfrm>
            <a:off x="152400" y="1295400"/>
            <a:ext cx="8991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acceleration is defined as change in velocity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(Δv)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divided by time interval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(Δt)</a:t>
            </a:r>
            <a:endParaRPr/>
          </a:p>
        </p:txBody>
      </p:sp>
      <p:sp>
        <p:nvSpPr>
          <p:cNvPr id="315" name="Google Shape;315;p23"/>
          <p:cNvSpPr/>
          <p:nvPr/>
        </p:nvSpPr>
        <p:spPr>
          <a:xfrm>
            <a:off x="0" y="228600"/>
            <a:ext cx="51771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Average Acceleration: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3"/>
          <p:cNvSpPr/>
          <p:nvPr/>
        </p:nvSpPr>
        <p:spPr>
          <a:xfrm>
            <a:off x="838200" y="5257800"/>
            <a:ext cx="6324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 is measured in  ms</a:t>
            </a:r>
            <a:r>
              <a:rPr lang="en-US" sz="4000" b="1" baseline="30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/>
          </a:p>
        </p:txBody>
      </p:sp>
      <p:sp>
        <p:nvSpPr>
          <p:cNvPr id="318" name="Google Shape;318;p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743200"/>
            <a:ext cx="45815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/>
          <p:nvPr/>
        </p:nvSpPr>
        <p:spPr>
          <a:xfrm>
            <a:off x="381000" y="304800"/>
            <a:ext cx="65069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Instantaneous acceleration: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/>
          <p:cNvSpPr/>
          <p:nvPr/>
        </p:nvSpPr>
        <p:spPr>
          <a:xfrm>
            <a:off x="304800" y="990600"/>
            <a:ext cx="88392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acceleration at an instant  is defined as the limit of  average acceleration as the time interval becomes infinitesimally small (Δt tends to zero)</a:t>
            </a:r>
            <a:endParaRPr/>
          </a:p>
        </p:txBody>
      </p:sp>
      <p:sp>
        <p:nvSpPr>
          <p:cNvPr id="326" name="Google Shape;326;p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4"/>
          <p:cNvSpPr/>
          <p:nvPr/>
        </p:nvSpPr>
        <p:spPr>
          <a:xfrm>
            <a:off x="4267200" y="3352800"/>
            <a:ext cx="46482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instantaneous acceleration  is also  defined as the rate of change of velocity at that instant.</a:t>
            </a:r>
            <a:endParaRPr/>
          </a:p>
        </p:txBody>
      </p:sp>
      <p:cxnSp>
        <p:nvCxnSpPr>
          <p:cNvPr id="329" name="Google Shape;329;p24"/>
          <p:cNvCxnSpPr/>
          <p:nvPr/>
        </p:nvCxnSpPr>
        <p:spPr>
          <a:xfrm rot="10800000" flipH="1">
            <a:off x="2667000" y="4191000"/>
            <a:ext cx="1447800" cy="9144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0" name="Google Shape;330;p24"/>
          <p:cNvSpPr/>
          <p:nvPr/>
        </p:nvSpPr>
        <p:spPr>
          <a:xfrm>
            <a:off x="4495800" y="5257800"/>
            <a:ext cx="46482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instantaneous acceleration  is the time derivative of velocity.</a:t>
            </a:r>
            <a:endParaRPr/>
          </a:p>
        </p:txBody>
      </p:sp>
      <p:sp>
        <p:nvSpPr>
          <p:cNvPr id="331" name="Google Shape;331;p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590800"/>
            <a:ext cx="30670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419600"/>
            <a:ext cx="18478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5"/>
          <p:cNvGrpSpPr/>
          <p:nvPr/>
        </p:nvGrpSpPr>
        <p:grpSpPr>
          <a:xfrm>
            <a:off x="457200" y="914400"/>
            <a:ext cx="1981994" cy="2362994"/>
            <a:chOff x="838200" y="914400"/>
            <a:chExt cx="1981994" cy="2362994"/>
          </a:xfrm>
        </p:grpSpPr>
        <p:cxnSp>
          <p:nvCxnSpPr>
            <p:cNvPr id="340" name="Google Shape;340;p25"/>
            <p:cNvCxnSpPr/>
            <p:nvPr/>
          </p:nvCxnSpPr>
          <p:spPr>
            <a:xfrm rot="5400000">
              <a:off x="-342106" y="2094706"/>
              <a:ext cx="2362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1" name="Google Shape;341;p25"/>
            <p:cNvCxnSpPr/>
            <p:nvPr/>
          </p:nvCxnSpPr>
          <p:spPr>
            <a:xfrm rot="10800000">
              <a:off x="838994" y="3275806"/>
              <a:ext cx="1981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2" name="Google Shape;342;p25"/>
          <p:cNvGrpSpPr/>
          <p:nvPr/>
        </p:nvGrpSpPr>
        <p:grpSpPr>
          <a:xfrm>
            <a:off x="6858000" y="990600"/>
            <a:ext cx="1981994" cy="2362994"/>
            <a:chOff x="838200" y="914400"/>
            <a:chExt cx="1981994" cy="2362994"/>
          </a:xfrm>
        </p:grpSpPr>
        <p:cxnSp>
          <p:nvCxnSpPr>
            <p:cNvPr id="343" name="Google Shape;343;p25"/>
            <p:cNvCxnSpPr/>
            <p:nvPr/>
          </p:nvCxnSpPr>
          <p:spPr>
            <a:xfrm rot="5400000">
              <a:off x="-342106" y="2094706"/>
              <a:ext cx="2362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4" name="Google Shape;344;p25"/>
            <p:cNvCxnSpPr/>
            <p:nvPr/>
          </p:nvCxnSpPr>
          <p:spPr>
            <a:xfrm rot="10800000">
              <a:off x="838994" y="3275806"/>
              <a:ext cx="1981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5" name="Google Shape;345;p25"/>
          <p:cNvGrpSpPr/>
          <p:nvPr/>
        </p:nvGrpSpPr>
        <p:grpSpPr>
          <a:xfrm>
            <a:off x="3657600" y="990600"/>
            <a:ext cx="1981994" cy="2362994"/>
            <a:chOff x="838200" y="914400"/>
            <a:chExt cx="1981994" cy="2362994"/>
          </a:xfrm>
        </p:grpSpPr>
        <p:cxnSp>
          <p:nvCxnSpPr>
            <p:cNvPr id="346" name="Google Shape;346;p25"/>
            <p:cNvCxnSpPr/>
            <p:nvPr/>
          </p:nvCxnSpPr>
          <p:spPr>
            <a:xfrm rot="5400000">
              <a:off x="-342106" y="2094706"/>
              <a:ext cx="2362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7" name="Google Shape;347;p25"/>
            <p:cNvCxnSpPr/>
            <p:nvPr/>
          </p:nvCxnSpPr>
          <p:spPr>
            <a:xfrm rot="10800000">
              <a:off x="838994" y="3275806"/>
              <a:ext cx="1981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48" name="Google Shape;348;p25"/>
          <p:cNvSpPr/>
          <p:nvPr/>
        </p:nvSpPr>
        <p:spPr>
          <a:xfrm rot="-10190131" flipH="1">
            <a:off x="-597804" y="770882"/>
            <a:ext cx="2802259" cy="1246492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5"/>
          <p:cNvSpPr/>
          <p:nvPr/>
        </p:nvSpPr>
        <p:spPr>
          <a:xfrm rot="3794933" flipH="1">
            <a:off x="3278834" y="1618011"/>
            <a:ext cx="2586331" cy="2109647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25"/>
          <p:cNvCxnSpPr/>
          <p:nvPr/>
        </p:nvCxnSpPr>
        <p:spPr>
          <a:xfrm rot="10800000" flipH="1">
            <a:off x="7086600" y="1447800"/>
            <a:ext cx="1371600" cy="838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" name="Google Shape;351;p25"/>
          <p:cNvSpPr txBox="1"/>
          <p:nvPr/>
        </p:nvSpPr>
        <p:spPr>
          <a:xfrm>
            <a:off x="0" y="1981200"/>
            <a:ext cx="3032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5"/>
          <p:cNvSpPr txBox="1"/>
          <p:nvPr/>
        </p:nvSpPr>
        <p:spPr>
          <a:xfrm>
            <a:off x="3276600" y="2133600"/>
            <a:ext cx="3032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5"/>
          <p:cNvSpPr txBox="1"/>
          <p:nvPr/>
        </p:nvSpPr>
        <p:spPr>
          <a:xfrm>
            <a:off x="1143000" y="3276600"/>
            <a:ext cx="2728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5"/>
          <p:cNvSpPr txBox="1"/>
          <p:nvPr/>
        </p:nvSpPr>
        <p:spPr>
          <a:xfrm>
            <a:off x="4572000" y="3352800"/>
            <a:ext cx="2728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6477000" y="2133600"/>
            <a:ext cx="3032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7848600" y="3352800"/>
            <a:ext cx="2728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228600" y="3200400"/>
            <a:ext cx="3577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5"/>
          <p:cNvSpPr txBox="1"/>
          <p:nvPr/>
        </p:nvSpPr>
        <p:spPr>
          <a:xfrm>
            <a:off x="3505200" y="3276600"/>
            <a:ext cx="3577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6705600" y="3276600"/>
            <a:ext cx="3577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1981200" y="228600"/>
            <a:ext cx="4648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 Position –time graph</a:t>
            </a:r>
            <a:endParaRPr/>
          </a:p>
        </p:txBody>
      </p:sp>
      <p:sp>
        <p:nvSpPr>
          <p:cNvPr id="361" name="Google Shape;361;p25"/>
          <p:cNvSpPr/>
          <p:nvPr/>
        </p:nvSpPr>
        <p:spPr>
          <a:xfrm>
            <a:off x="381000" y="3962400"/>
            <a:ext cx="23622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Positive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/>
          </a:p>
        </p:txBody>
      </p:sp>
      <p:sp>
        <p:nvSpPr>
          <p:cNvPr id="362" name="Google Shape;362;p25"/>
          <p:cNvSpPr/>
          <p:nvPr/>
        </p:nvSpPr>
        <p:spPr>
          <a:xfrm>
            <a:off x="6553200" y="3962400"/>
            <a:ext cx="2590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Zero  Acceleration</a:t>
            </a:r>
            <a:endParaRPr/>
          </a:p>
        </p:txBody>
      </p:sp>
      <p:sp>
        <p:nvSpPr>
          <p:cNvPr id="363" name="Google Shape;363;p25"/>
          <p:cNvSpPr/>
          <p:nvPr/>
        </p:nvSpPr>
        <p:spPr>
          <a:xfrm>
            <a:off x="3505200" y="3962400"/>
            <a:ext cx="23622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6"/>
          <p:cNvGrpSpPr/>
          <p:nvPr/>
        </p:nvGrpSpPr>
        <p:grpSpPr>
          <a:xfrm>
            <a:off x="1143000" y="990600"/>
            <a:ext cx="1981994" cy="2362994"/>
            <a:chOff x="838200" y="914400"/>
            <a:chExt cx="1981994" cy="2362994"/>
          </a:xfrm>
        </p:grpSpPr>
        <p:cxnSp>
          <p:nvCxnSpPr>
            <p:cNvPr id="369" name="Google Shape;369;p26"/>
            <p:cNvCxnSpPr/>
            <p:nvPr/>
          </p:nvCxnSpPr>
          <p:spPr>
            <a:xfrm rot="5400000">
              <a:off x="-342106" y="2094706"/>
              <a:ext cx="2362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0" name="Google Shape;370;p26"/>
            <p:cNvCxnSpPr/>
            <p:nvPr/>
          </p:nvCxnSpPr>
          <p:spPr>
            <a:xfrm rot="10800000">
              <a:off x="838994" y="3275806"/>
              <a:ext cx="1981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71" name="Google Shape;371;p26"/>
          <p:cNvSpPr txBox="1"/>
          <p:nvPr/>
        </p:nvSpPr>
        <p:spPr>
          <a:xfrm>
            <a:off x="2667000" y="3352800"/>
            <a:ext cx="2728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6"/>
          <p:cNvSpPr txBox="1"/>
          <p:nvPr/>
        </p:nvSpPr>
        <p:spPr>
          <a:xfrm>
            <a:off x="838200" y="3276600"/>
            <a:ext cx="3577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1600200" y="0"/>
            <a:ext cx="6781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 velocity time graph</a:t>
            </a:r>
            <a:endParaRPr/>
          </a:p>
        </p:txBody>
      </p:sp>
      <p:sp>
        <p:nvSpPr>
          <p:cNvPr id="374" name="Google Shape;374;p26"/>
          <p:cNvSpPr/>
          <p:nvPr/>
        </p:nvSpPr>
        <p:spPr>
          <a:xfrm>
            <a:off x="533400" y="3810000"/>
            <a:ext cx="35814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Object is moving in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positive direction </a:t>
            </a: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positive acceleration</a:t>
            </a:r>
            <a:endParaRPr/>
          </a:p>
        </p:txBody>
      </p:sp>
      <p:sp>
        <p:nvSpPr>
          <p:cNvPr id="375" name="Google Shape;375;p26"/>
          <p:cNvSpPr txBox="1"/>
          <p:nvPr/>
        </p:nvSpPr>
        <p:spPr>
          <a:xfrm>
            <a:off x="685800" y="2590800"/>
            <a:ext cx="434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6" name="Google Shape;376;p26"/>
          <p:cNvCxnSpPr/>
          <p:nvPr/>
        </p:nvCxnSpPr>
        <p:spPr>
          <a:xfrm rot="10800000" flipH="1">
            <a:off x="1143000" y="1524000"/>
            <a:ext cx="1600200" cy="1219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7" name="Google Shape;377;p26"/>
          <p:cNvCxnSpPr/>
          <p:nvPr/>
        </p:nvCxnSpPr>
        <p:spPr>
          <a:xfrm rot="10800000">
            <a:off x="1143000" y="1524000"/>
            <a:ext cx="16002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78" name="Google Shape;378;p26"/>
          <p:cNvCxnSpPr/>
          <p:nvPr/>
        </p:nvCxnSpPr>
        <p:spPr>
          <a:xfrm rot="-5400000">
            <a:off x="1828800" y="2438400"/>
            <a:ext cx="18288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79" name="Google Shape;379;p26"/>
          <p:cNvSpPr txBox="1"/>
          <p:nvPr/>
        </p:nvSpPr>
        <p:spPr>
          <a:xfrm>
            <a:off x="685800" y="1371600"/>
            <a:ext cx="3305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26"/>
          <p:cNvGrpSpPr/>
          <p:nvPr/>
        </p:nvGrpSpPr>
        <p:grpSpPr>
          <a:xfrm>
            <a:off x="5257800" y="1066800"/>
            <a:ext cx="1981994" cy="2362994"/>
            <a:chOff x="838200" y="914400"/>
            <a:chExt cx="1981994" cy="2362994"/>
          </a:xfrm>
        </p:grpSpPr>
        <p:cxnSp>
          <p:nvCxnSpPr>
            <p:cNvPr id="381" name="Google Shape;381;p26"/>
            <p:cNvCxnSpPr/>
            <p:nvPr/>
          </p:nvCxnSpPr>
          <p:spPr>
            <a:xfrm rot="5400000">
              <a:off x="-342106" y="2094706"/>
              <a:ext cx="2362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2" name="Google Shape;382;p26"/>
            <p:cNvCxnSpPr/>
            <p:nvPr/>
          </p:nvCxnSpPr>
          <p:spPr>
            <a:xfrm rot="10800000">
              <a:off x="838994" y="3275806"/>
              <a:ext cx="1981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83" name="Google Shape;383;p26"/>
          <p:cNvSpPr txBox="1"/>
          <p:nvPr/>
        </p:nvSpPr>
        <p:spPr>
          <a:xfrm>
            <a:off x="6781800" y="3429000"/>
            <a:ext cx="2728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6"/>
          <p:cNvSpPr txBox="1"/>
          <p:nvPr/>
        </p:nvSpPr>
        <p:spPr>
          <a:xfrm>
            <a:off x="5029200" y="3352800"/>
            <a:ext cx="3577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5" name="Google Shape;385;p26"/>
          <p:cNvCxnSpPr/>
          <p:nvPr/>
        </p:nvCxnSpPr>
        <p:spPr>
          <a:xfrm>
            <a:off x="5257800" y="1600200"/>
            <a:ext cx="1600200" cy="1371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6" name="Google Shape;386;p26"/>
          <p:cNvCxnSpPr/>
          <p:nvPr/>
        </p:nvCxnSpPr>
        <p:spPr>
          <a:xfrm rot="10800000">
            <a:off x="5257800" y="2971800"/>
            <a:ext cx="16002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87" name="Google Shape;387;p26"/>
          <p:cNvCxnSpPr/>
          <p:nvPr/>
        </p:nvCxnSpPr>
        <p:spPr>
          <a:xfrm rot="-5400000">
            <a:off x="6628606" y="3200400"/>
            <a:ext cx="457994" cy="794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88" name="Google Shape;388;p26"/>
          <p:cNvSpPr txBox="1"/>
          <p:nvPr/>
        </p:nvSpPr>
        <p:spPr>
          <a:xfrm>
            <a:off x="4876800" y="2819400"/>
            <a:ext cx="434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4953000" y="1447800"/>
            <a:ext cx="3305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029200" y="3886200"/>
            <a:ext cx="35814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Object is moving in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positive direction </a:t>
            </a: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negative  acceleration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27"/>
          <p:cNvGrpSpPr/>
          <p:nvPr/>
        </p:nvGrpSpPr>
        <p:grpSpPr>
          <a:xfrm>
            <a:off x="990600" y="457200"/>
            <a:ext cx="1982788" cy="1143794"/>
            <a:chOff x="837406" y="2133600"/>
            <a:chExt cx="1982788" cy="1143794"/>
          </a:xfrm>
        </p:grpSpPr>
        <p:cxnSp>
          <p:nvCxnSpPr>
            <p:cNvPr id="396" name="Google Shape;396;p27"/>
            <p:cNvCxnSpPr/>
            <p:nvPr/>
          </p:nvCxnSpPr>
          <p:spPr>
            <a:xfrm rot="5400000">
              <a:off x="265906" y="2705100"/>
              <a:ext cx="1143794" cy="794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7" name="Google Shape;397;p27"/>
            <p:cNvCxnSpPr/>
            <p:nvPr/>
          </p:nvCxnSpPr>
          <p:spPr>
            <a:xfrm rot="10800000">
              <a:off x="838994" y="3275806"/>
              <a:ext cx="1981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98" name="Google Shape;398;p27"/>
          <p:cNvSpPr txBox="1"/>
          <p:nvPr/>
        </p:nvSpPr>
        <p:spPr>
          <a:xfrm>
            <a:off x="2591594" y="1219200"/>
            <a:ext cx="2920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686594" y="1524000"/>
            <a:ext cx="393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7"/>
          <p:cNvSpPr/>
          <p:nvPr/>
        </p:nvSpPr>
        <p:spPr>
          <a:xfrm>
            <a:off x="0" y="3733800"/>
            <a:ext cx="4191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Object is moving in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negative direction </a:t>
            </a: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negative acceleration</a:t>
            </a:r>
            <a:endParaRPr/>
          </a:p>
        </p:txBody>
      </p:sp>
      <p:sp>
        <p:nvSpPr>
          <p:cNvPr id="401" name="Google Shape;401;p27"/>
          <p:cNvSpPr txBox="1"/>
          <p:nvPr/>
        </p:nvSpPr>
        <p:spPr>
          <a:xfrm>
            <a:off x="457994" y="1981200"/>
            <a:ext cx="5293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2" name="Google Shape;402;p27"/>
          <p:cNvCxnSpPr/>
          <p:nvPr/>
        </p:nvCxnSpPr>
        <p:spPr>
          <a:xfrm rot="10800000">
            <a:off x="991394" y="2895600"/>
            <a:ext cx="16002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03" name="Google Shape;403;p27"/>
          <p:cNvCxnSpPr/>
          <p:nvPr/>
        </p:nvCxnSpPr>
        <p:spPr>
          <a:xfrm rot="-5400000">
            <a:off x="2020094" y="2247900"/>
            <a:ext cx="12954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04" name="Google Shape;404;p27"/>
          <p:cNvSpPr txBox="1"/>
          <p:nvPr/>
        </p:nvSpPr>
        <p:spPr>
          <a:xfrm>
            <a:off x="457200" y="26670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5" name="Google Shape;405;p27"/>
          <p:cNvCxnSpPr/>
          <p:nvPr/>
        </p:nvCxnSpPr>
        <p:spPr>
          <a:xfrm>
            <a:off x="991394" y="2209800"/>
            <a:ext cx="1676400" cy="685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6" name="Google Shape;406;p27"/>
          <p:cNvSpPr/>
          <p:nvPr/>
        </p:nvSpPr>
        <p:spPr>
          <a:xfrm>
            <a:off x="4114800" y="3733800"/>
            <a:ext cx="50292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Object is moving with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negative acceleration </a:t>
            </a: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through out. Between 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to t</a:t>
            </a:r>
            <a:r>
              <a:rPr lang="en-US" sz="32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it moves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x-direction</a:t>
            </a: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and between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2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t</a:t>
            </a:r>
            <a:r>
              <a:rPr lang="en-US" sz="32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it moves in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opposite direction</a:t>
            </a: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407" name="Google Shape;407;p27"/>
          <p:cNvCxnSpPr/>
          <p:nvPr/>
        </p:nvCxnSpPr>
        <p:spPr>
          <a:xfrm rot="5400000">
            <a:off x="1588" y="2590006"/>
            <a:ext cx="1981200" cy="1588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08" name="Google Shape;408;p27"/>
          <p:cNvGrpSpPr/>
          <p:nvPr/>
        </p:nvGrpSpPr>
        <p:grpSpPr>
          <a:xfrm>
            <a:off x="5181600" y="533400"/>
            <a:ext cx="1982788" cy="1143794"/>
            <a:chOff x="837406" y="2133600"/>
            <a:chExt cx="1982788" cy="1143794"/>
          </a:xfrm>
        </p:grpSpPr>
        <p:cxnSp>
          <p:nvCxnSpPr>
            <p:cNvPr id="409" name="Google Shape;409;p27"/>
            <p:cNvCxnSpPr/>
            <p:nvPr/>
          </p:nvCxnSpPr>
          <p:spPr>
            <a:xfrm rot="5400000">
              <a:off x="265906" y="2705100"/>
              <a:ext cx="1143794" cy="794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0" name="Google Shape;410;p27"/>
            <p:cNvCxnSpPr/>
            <p:nvPr/>
          </p:nvCxnSpPr>
          <p:spPr>
            <a:xfrm rot="10800000">
              <a:off x="838994" y="3275806"/>
              <a:ext cx="1981200" cy="1588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11" name="Google Shape;411;p27"/>
          <p:cNvSpPr txBox="1"/>
          <p:nvPr/>
        </p:nvSpPr>
        <p:spPr>
          <a:xfrm>
            <a:off x="6781800" y="1219200"/>
            <a:ext cx="3962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7"/>
          <p:cNvSpPr txBox="1"/>
          <p:nvPr/>
        </p:nvSpPr>
        <p:spPr>
          <a:xfrm>
            <a:off x="4877594" y="1600200"/>
            <a:ext cx="3930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7"/>
          <p:cNvSpPr txBox="1"/>
          <p:nvPr/>
        </p:nvSpPr>
        <p:spPr>
          <a:xfrm>
            <a:off x="4724400" y="609600"/>
            <a:ext cx="434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27"/>
          <p:cNvCxnSpPr/>
          <p:nvPr/>
        </p:nvCxnSpPr>
        <p:spPr>
          <a:xfrm rot="10800000">
            <a:off x="5181600" y="2514600"/>
            <a:ext cx="16764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15" name="Google Shape;415;p27"/>
          <p:cNvCxnSpPr/>
          <p:nvPr/>
        </p:nvCxnSpPr>
        <p:spPr>
          <a:xfrm rot="-5400000">
            <a:off x="6449249" y="2085151"/>
            <a:ext cx="81909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16" name="Google Shape;416;p27"/>
          <p:cNvSpPr txBox="1"/>
          <p:nvPr/>
        </p:nvSpPr>
        <p:spPr>
          <a:xfrm>
            <a:off x="4724400" y="2362200"/>
            <a:ext cx="4251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7" name="Google Shape;417;p27"/>
          <p:cNvCxnSpPr/>
          <p:nvPr/>
        </p:nvCxnSpPr>
        <p:spPr>
          <a:xfrm rot="-5400000" flipH="1">
            <a:off x="5105400" y="762000"/>
            <a:ext cx="1828800" cy="1676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8" name="Google Shape;418;p27"/>
          <p:cNvCxnSpPr/>
          <p:nvPr/>
        </p:nvCxnSpPr>
        <p:spPr>
          <a:xfrm rot="5400000">
            <a:off x="4192588" y="2666206"/>
            <a:ext cx="1981200" cy="1588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27"/>
          <p:cNvSpPr txBox="1"/>
          <p:nvPr/>
        </p:nvSpPr>
        <p:spPr>
          <a:xfrm>
            <a:off x="6019800" y="1219200"/>
            <a:ext cx="3962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4" name="Google Shape;424;p28"/>
          <p:cNvCxnSpPr/>
          <p:nvPr/>
        </p:nvCxnSpPr>
        <p:spPr>
          <a:xfrm rot="5400000">
            <a:off x="5106194" y="1218406"/>
            <a:ext cx="1828800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5" name="Google Shape;425;p28"/>
          <p:cNvCxnSpPr/>
          <p:nvPr/>
        </p:nvCxnSpPr>
        <p:spPr>
          <a:xfrm rot="10800000">
            <a:off x="6019800" y="2133600"/>
            <a:ext cx="2820964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6" name="Google Shape;426;p28"/>
          <p:cNvSpPr txBox="1"/>
          <p:nvPr/>
        </p:nvSpPr>
        <p:spPr>
          <a:xfrm flipH="1">
            <a:off x="6553200" y="2362200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(h)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8"/>
          <p:cNvSpPr txBox="1"/>
          <p:nvPr/>
        </p:nvSpPr>
        <p:spPr>
          <a:xfrm rot="-5400000" flipH="1">
            <a:off x="4718567" y="1453634"/>
            <a:ext cx="16001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Velocity(km)/h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8" name="Google Shape;428;p28"/>
          <p:cNvCxnSpPr/>
          <p:nvPr/>
        </p:nvCxnSpPr>
        <p:spPr>
          <a:xfrm rot="5400000">
            <a:off x="6249194" y="21328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9" name="Google Shape;429;p28"/>
          <p:cNvCxnSpPr/>
          <p:nvPr/>
        </p:nvCxnSpPr>
        <p:spPr>
          <a:xfrm rot="10800000">
            <a:off x="5943600" y="1828800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0" name="Google Shape;430;p28"/>
          <p:cNvCxnSpPr/>
          <p:nvPr/>
        </p:nvCxnSpPr>
        <p:spPr>
          <a:xfrm rot="5400000">
            <a:off x="6553994" y="21328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1" name="Google Shape;431;p28"/>
          <p:cNvCxnSpPr/>
          <p:nvPr/>
        </p:nvCxnSpPr>
        <p:spPr>
          <a:xfrm rot="5400000">
            <a:off x="6858794" y="21328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2" name="Google Shape;432;p28"/>
          <p:cNvCxnSpPr/>
          <p:nvPr/>
        </p:nvCxnSpPr>
        <p:spPr>
          <a:xfrm rot="5400000">
            <a:off x="7163594" y="21328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3" name="Google Shape;433;p28"/>
          <p:cNvCxnSpPr/>
          <p:nvPr/>
        </p:nvCxnSpPr>
        <p:spPr>
          <a:xfrm rot="5400000">
            <a:off x="7773194" y="21328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4" name="Google Shape;434;p28"/>
          <p:cNvCxnSpPr/>
          <p:nvPr/>
        </p:nvCxnSpPr>
        <p:spPr>
          <a:xfrm rot="5400000">
            <a:off x="7468394" y="21328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28"/>
          <p:cNvCxnSpPr/>
          <p:nvPr/>
        </p:nvCxnSpPr>
        <p:spPr>
          <a:xfrm rot="10800000">
            <a:off x="5943600" y="1371600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6" name="Google Shape;436;p28"/>
          <p:cNvCxnSpPr/>
          <p:nvPr/>
        </p:nvCxnSpPr>
        <p:spPr>
          <a:xfrm rot="10800000">
            <a:off x="5943600" y="990600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28"/>
          <p:cNvCxnSpPr/>
          <p:nvPr/>
        </p:nvCxnSpPr>
        <p:spPr>
          <a:xfrm rot="10800000">
            <a:off x="5867400" y="609600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8" name="Google Shape;438;p28"/>
          <p:cNvSpPr txBox="1"/>
          <p:nvPr/>
        </p:nvSpPr>
        <p:spPr>
          <a:xfrm>
            <a:off x="5867400" y="20574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6477000" y="21336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7086600" y="21336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8"/>
          <p:cNvSpPr txBox="1"/>
          <p:nvPr/>
        </p:nvSpPr>
        <p:spPr>
          <a:xfrm>
            <a:off x="7772400" y="21336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8"/>
          <p:cNvSpPr txBox="1"/>
          <p:nvPr/>
        </p:nvSpPr>
        <p:spPr>
          <a:xfrm>
            <a:off x="8382000" y="21336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3" name="Google Shape;443;p28"/>
          <p:cNvCxnSpPr/>
          <p:nvPr/>
        </p:nvCxnSpPr>
        <p:spPr>
          <a:xfrm>
            <a:off x="7467600" y="2514600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4" name="Google Shape;444;p28"/>
          <p:cNvCxnSpPr/>
          <p:nvPr/>
        </p:nvCxnSpPr>
        <p:spPr>
          <a:xfrm rot="-5400000">
            <a:off x="5296694" y="646906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45" name="Google Shape;445;p28"/>
          <p:cNvSpPr txBox="1"/>
          <p:nvPr/>
        </p:nvSpPr>
        <p:spPr>
          <a:xfrm>
            <a:off x="5638800" y="16764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8"/>
          <p:cNvSpPr txBox="1"/>
          <p:nvPr/>
        </p:nvSpPr>
        <p:spPr>
          <a:xfrm>
            <a:off x="5638800" y="12192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8"/>
          <p:cNvSpPr txBox="1"/>
          <p:nvPr/>
        </p:nvSpPr>
        <p:spPr>
          <a:xfrm>
            <a:off x="5638800" y="8382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8"/>
          <p:cNvSpPr txBox="1"/>
          <p:nvPr/>
        </p:nvSpPr>
        <p:spPr>
          <a:xfrm>
            <a:off x="5638800" y="4572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28"/>
          <p:cNvCxnSpPr/>
          <p:nvPr/>
        </p:nvCxnSpPr>
        <p:spPr>
          <a:xfrm flipH="1">
            <a:off x="6019800" y="609600"/>
            <a:ext cx="2514600" cy="794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28"/>
          <p:cNvCxnSpPr/>
          <p:nvPr/>
        </p:nvCxnSpPr>
        <p:spPr>
          <a:xfrm rot="5400000">
            <a:off x="8077994" y="21328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1" name="Google Shape;451;p28"/>
          <p:cNvCxnSpPr/>
          <p:nvPr/>
        </p:nvCxnSpPr>
        <p:spPr>
          <a:xfrm rot="5400000">
            <a:off x="8458994" y="21328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2" name="Google Shape;452;p28"/>
          <p:cNvSpPr/>
          <p:nvPr/>
        </p:nvSpPr>
        <p:spPr>
          <a:xfrm>
            <a:off x="6019800" y="609600"/>
            <a:ext cx="2514600" cy="152400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3" name="Google Shape;453;p28"/>
          <p:cNvCxnSpPr/>
          <p:nvPr/>
        </p:nvCxnSpPr>
        <p:spPr>
          <a:xfrm rot="10800000">
            <a:off x="6019800" y="1828800"/>
            <a:ext cx="76200" cy="15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4" name="Google Shape;454;p28"/>
          <p:cNvSpPr/>
          <p:nvPr/>
        </p:nvSpPr>
        <p:spPr>
          <a:xfrm>
            <a:off x="6629400" y="533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8"/>
          <p:cNvSpPr/>
          <p:nvPr/>
        </p:nvSpPr>
        <p:spPr>
          <a:xfrm>
            <a:off x="7162800" y="533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8"/>
          <p:cNvSpPr/>
          <p:nvPr/>
        </p:nvSpPr>
        <p:spPr>
          <a:xfrm>
            <a:off x="7772400" y="533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8"/>
          <p:cNvSpPr/>
          <p:nvPr/>
        </p:nvSpPr>
        <p:spPr>
          <a:xfrm>
            <a:off x="8458200" y="533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28"/>
          <p:cNvCxnSpPr/>
          <p:nvPr/>
        </p:nvCxnSpPr>
        <p:spPr>
          <a:xfrm rot="10800000">
            <a:off x="5943600" y="1371600"/>
            <a:ext cx="152400" cy="15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459;p28"/>
          <p:cNvCxnSpPr/>
          <p:nvPr/>
        </p:nvCxnSpPr>
        <p:spPr>
          <a:xfrm rot="10800000">
            <a:off x="6019800" y="990600"/>
            <a:ext cx="152400" cy="15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0" name="Google Shape;460;p28"/>
          <p:cNvSpPr txBox="1"/>
          <p:nvPr/>
        </p:nvSpPr>
        <p:spPr>
          <a:xfrm>
            <a:off x="5715000" y="2133600"/>
            <a:ext cx="4058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8"/>
          <p:cNvSpPr txBox="1"/>
          <p:nvPr/>
        </p:nvSpPr>
        <p:spPr>
          <a:xfrm>
            <a:off x="8610600" y="152400"/>
            <a:ext cx="3866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8"/>
          <p:cNvSpPr txBox="1"/>
          <p:nvPr/>
        </p:nvSpPr>
        <p:spPr>
          <a:xfrm>
            <a:off x="8534400" y="1981200"/>
            <a:ext cx="3561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8"/>
          <p:cNvSpPr txBox="1"/>
          <p:nvPr/>
        </p:nvSpPr>
        <p:spPr>
          <a:xfrm>
            <a:off x="5638800" y="152400"/>
            <a:ext cx="4026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8"/>
          <p:cNvSpPr/>
          <p:nvPr/>
        </p:nvSpPr>
        <p:spPr>
          <a:xfrm>
            <a:off x="152400" y="152400"/>
            <a:ext cx="5257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Area under  Velocity-time Graph.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8"/>
          <p:cNvSpPr/>
          <p:nvPr/>
        </p:nvSpPr>
        <p:spPr>
          <a:xfrm>
            <a:off x="152400" y="685800"/>
            <a:ext cx="502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-Time Graph for object moving with constant velocity.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6" name="Google Shape;466;p28"/>
          <p:cNvCxnSpPr/>
          <p:nvPr/>
        </p:nvCxnSpPr>
        <p:spPr>
          <a:xfrm rot="10800000">
            <a:off x="6019800" y="609600"/>
            <a:ext cx="2590800" cy="1588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7" name="Google Shape;467;p28"/>
          <p:cNvSpPr/>
          <p:nvPr/>
        </p:nvSpPr>
        <p:spPr>
          <a:xfrm>
            <a:off x="152400" y="1752600"/>
            <a:ext cx="2362200" cy="138499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Area under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Velocity-Time graph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8"/>
          <p:cNvSpPr/>
          <p:nvPr/>
        </p:nvSpPr>
        <p:spPr>
          <a:xfrm>
            <a:off x="2743200" y="2133600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sp>
        <p:nvSpPr>
          <p:cNvPr id="469" name="Google Shape;469;p28"/>
          <p:cNvSpPr/>
          <p:nvPr/>
        </p:nvSpPr>
        <p:spPr>
          <a:xfrm>
            <a:off x="3276600" y="1752600"/>
            <a:ext cx="2057400" cy="138499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Area of Rectangle OABC</a:t>
            </a:r>
            <a:endParaRPr/>
          </a:p>
        </p:txBody>
      </p:sp>
      <p:sp>
        <p:nvSpPr>
          <p:cNvPr id="470" name="Google Shape;470;p28"/>
          <p:cNvSpPr txBox="1"/>
          <p:nvPr/>
        </p:nvSpPr>
        <p:spPr>
          <a:xfrm>
            <a:off x="6019800" y="533400"/>
            <a:ext cx="3064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8"/>
          <p:cNvSpPr txBox="1"/>
          <p:nvPr/>
        </p:nvSpPr>
        <p:spPr>
          <a:xfrm>
            <a:off x="8305800" y="1752600"/>
            <a:ext cx="152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8"/>
          <p:cNvSpPr/>
          <p:nvPr/>
        </p:nvSpPr>
        <p:spPr>
          <a:xfrm>
            <a:off x="2895600" y="3124200"/>
            <a:ext cx="1905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OA x OC</a:t>
            </a:r>
            <a:endParaRPr/>
          </a:p>
        </p:txBody>
      </p:sp>
      <p:sp>
        <p:nvSpPr>
          <p:cNvPr id="473" name="Google Shape;473;p28"/>
          <p:cNvSpPr/>
          <p:nvPr/>
        </p:nvSpPr>
        <p:spPr>
          <a:xfrm>
            <a:off x="2895600" y="3733800"/>
            <a:ext cx="13163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v x t</a:t>
            </a:r>
            <a:endParaRPr/>
          </a:p>
        </p:txBody>
      </p:sp>
      <p:sp>
        <p:nvSpPr>
          <p:cNvPr id="474" name="Google Shape;474;p28"/>
          <p:cNvSpPr/>
          <p:nvPr/>
        </p:nvSpPr>
        <p:spPr>
          <a:xfrm>
            <a:off x="228600" y="4267200"/>
            <a:ext cx="6553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Product of velocity and time is equal to displacement.</a:t>
            </a:r>
            <a:endParaRPr/>
          </a:p>
        </p:txBody>
      </p:sp>
      <p:sp>
        <p:nvSpPr>
          <p:cNvPr id="475" name="Google Shape;475;p28"/>
          <p:cNvSpPr/>
          <p:nvPr/>
        </p:nvSpPr>
        <p:spPr>
          <a:xfrm>
            <a:off x="152400" y="5257800"/>
            <a:ext cx="8763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under  Velocity –Time graph is always equal to the </a:t>
            </a:r>
            <a:r>
              <a:rPr lang="en-US" sz="32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distance</a:t>
            </a: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travelled by an object.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822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0" name="Google Shape;480;p29"/>
          <p:cNvCxnSpPr/>
          <p:nvPr/>
        </p:nvCxnSpPr>
        <p:spPr>
          <a:xfrm rot="5400000">
            <a:off x="4719360" y="1833840"/>
            <a:ext cx="2754868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1" name="Google Shape;481;p29"/>
          <p:cNvCxnSpPr/>
          <p:nvPr/>
        </p:nvCxnSpPr>
        <p:spPr>
          <a:xfrm rot="10800000">
            <a:off x="6096794" y="3211274"/>
            <a:ext cx="2820964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2" name="Google Shape;482;p29"/>
          <p:cNvSpPr txBox="1"/>
          <p:nvPr/>
        </p:nvSpPr>
        <p:spPr>
          <a:xfrm flipH="1">
            <a:off x="6858000" y="33528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3" name="Google Shape;483;p29"/>
          <p:cNvCxnSpPr/>
          <p:nvPr/>
        </p:nvCxnSpPr>
        <p:spPr>
          <a:xfrm rot="5400000">
            <a:off x="63261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4" name="Google Shape;484;p29"/>
          <p:cNvCxnSpPr/>
          <p:nvPr/>
        </p:nvCxnSpPr>
        <p:spPr>
          <a:xfrm rot="5400000">
            <a:off x="66309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5" name="Google Shape;485;p29"/>
          <p:cNvCxnSpPr/>
          <p:nvPr/>
        </p:nvCxnSpPr>
        <p:spPr>
          <a:xfrm rot="5400000">
            <a:off x="69357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6" name="Google Shape;486;p29"/>
          <p:cNvCxnSpPr/>
          <p:nvPr/>
        </p:nvCxnSpPr>
        <p:spPr>
          <a:xfrm rot="5400000">
            <a:off x="72405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7" name="Google Shape;487;p29"/>
          <p:cNvCxnSpPr/>
          <p:nvPr/>
        </p:nvCxnSpPr>
        <p:spPr>
          <a:xfrm rot="5400000">
            <a:off x="78501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8" name="Google Shape;488;p29"/>
          <p:cNvCxnSpPr/>
          <p:nvPr/>
        </p:nvCxnSpPr>
        <p:spPr>
          <a:xfrm rot="5400000">
            <a:off x="75453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29"/>
          <p:cNvCxnSpPr/>
          <p:nvPr/>
        </p:nvCxnSpPr>
        <p:spPr>
          <a:xfrm rot="10800000">
            <a:off x="5944394" y="26662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29"/>
          <p:cNvCxnSpPr/>
          <p:nvPr/>
        </p:nvCxnSpPr>
        <p:spPr>
          <a:xfrm rot="10800000">
            <a:off x="5944394" y="20566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1" name="Google Shape;491;p29"/>
          <p:cNvSpPr txBox="1"/>
          <p:nvPr/>
        </p:nvSpPr>
        <p:spPr>
          <a:xfrm>
            <a:off x="5944394" y="313507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2" name="Google Shape;492;p29"/>
          <p:cNvCxnSpPr/>
          <p:nvPr/>
        </p:nvCxnSpPr>
        <p:spPr>
          <a:xfrm>
            <a:off x="7162800" y="3581400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93" name="Google Shape;493;p29"/>
          <p:cNvCxnSpPr/>
          <p:nvPr/>
        </p:nvCxnSpPr>
        <p:spPr>
          <a:xfrm rot="5400000">
            <a:off x="6802907" y="207493"/>
            <a:ext cx="1100786" cy="251460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p29"/>
          <p:cNvCxnSpPr/>
          <p:nvPr/>
        </p:nvCxnSpPr>
        <p:spPr>
          <a:xfrm rot="5400000">
            <a:off x="81549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5" name="Google Shape;495;p29"/>
          <p:cNvCxnSpPr/>
          <p:nvPr/>
        </p:nvCxnSpPr>
        <p:spPr>
          <a:xfrm rot="5400000">
            <a:off x="85359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9"/>
          <p:cNvCxnSpPr/>
          <p:nvPr/>
        </p:nvCxnSpPr>
        <p:spPr>
          <a:xfrm rot="10800000">
            <a:off x="5944394" y="15232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7" name="Google Shape;497;p29"/>
          <p:cNvCxnSpPr/>
          <p:nvPr/>
        </p:nvCxnSpPr>
        <p:spPr>
          <a:xfrm rot="10800000">
            <a:off x="6096000" y="914400"/>
            <a:ext cx="2514600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98" name="Google Shape;498;p29"/>
          <p:cNvCxnSpPr/>
          <p:nvPr/>
        </p:nvCxnSpPr>
        <p:spPr>
          <a:xfrm rot="10800000">
            <a:off x="6020594" y="9136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9" name="Google Shape;499;p29"/>
          <p:cNvCxnSpPr/>
          <p:nvPr/>
        </p:nvCxnSpPr>
        <p:spPr>
          <a:xfrm>
            <a:off x="6096000" y="2057400"/>
            <a:ext cx="2514600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00" name="Google Shape;500;p29"/>
          <p:cNvCxnSpPr/>
          <p:nvPr/>
        </p:nvCxnSpPr>
        <p:spPr>
          <a:xfrm rot="5400000">
            <a:off x="7505303" y="2019697"/>
            <a:ext cx="2210594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01" name="Google Shape;501;p29"/>
          <p:cNvSpPr/>
          <p:nvPr/>
        </p:nvSpPr>
        <p:spPr>
          <a:xfrm>
            <a:off x="6096000" y="2057400"/>
            <a:ext cx="2514600" cy="114300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2" name="Google Shape;502;p29"/>
          <p:cNvCxnSpPr/>
          <p:nvPr/>
        </p:nvCxnSpPr>
        <p:spPr>
          <a:xfrm rot="10800000" flipH="1">
            <a:off x="6705600" y="1219200"/>
            <a:ext cx="1905000" cy="8382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03" name="Google Shape;503;p29"/>
          <p:cNvCxnSpPr/>
          <p:nvPr/>
        </p:nvCxnSpPr>
        <p:spPr>
          <a:xfrm rot="10800000" flipH="1">
            <a:off x="7010400" y="1371600"/>
            <a:ext cx="1524000" cy="685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04" name="Google Shape;504;p29"/>
          <p:cNvCxnSpPr/>
          <p:nvPr/>
        </p:nvCxnSpPr>
        <p:spPr>
          <a:xfrm rot="10800000" flipH="1">
            <a:off x="7162800" y="1447800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05" name="Google Shape;505;p29"/>
          <p:cNvCxnSpPr/>
          <p:nvPr/>
        </p:nvCxnSpPr>
        <p:spPr>
          <a:xfrm rot="10800000" flipH="1">
            <a:off x="7467600" y="1600200"/>
            <a:ext cx="1143000" cy="452736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06" name="Google Shape;506;p29"/>
          <p:cNvCxnSpPr/>
          <p:nvPr/>
        </p:nvCxnSpPr>
        <p:spPr>
          <a:xfrm rot="10800000" flipH="1">
            <a:off x="8229600" y="1828800"/>
            <a:ext cx="381000" cy="152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07" name="Google Shape;507;p29"/>
          <p:cNvCxnSpPr/>
          <p:nvPr/>
        </p:nvCxnSpPr>
        <p:spPr>
          <a:xfrm rot="10800000" flipH="1">
            <a:off x="6477000" y="1066800"/>
            <a:ext cx="2133600" cy="990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08" name="Google Shape;508;p29"/>
          <p:cNvCxnSpPr/>
          <p:nvPr/>
        </p:nvCxnSpPr>
        <p:spPr>
          <a:xfrm rot="10800000" flipH="1">
            <a:off x="7772400" y="1752600"/>
            <a:ext cx="762000" cy="304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09" name="Google Shape;509;p29"/>
          <p:cNvSpPr txBox="1"/>
          <p:nvPr/>
        </p:nvSpPr>
        <p:spPr>
          <a:xfrm>
            <a:off x="6019800" y="457200"/>
            <a:ext cx="3353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9"/>
          <p:cNvSpPr txBox="1"/>
          <p:nvPr/>
        </p:nvSpPr>
        <p:spPr>
          <a:xfrm>
            <a:off x="8610600" y="457200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9"/>
          <p:cNvSpPr txBox="1"/>
          <p:nvPr/>
        </p:nvSpPr>
        <p:spPr>
          <a:xfrm>
            <a:off x="8534400" y="1828800"/>
            <a:ext cx="3481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9"/>
          <p:cNvSpPr txBox="1"/>
          <p:nvPr/>
        </p:nvSpPr>
        <p:spPr>
          <a:xfrm>
            <a:off x="8305800" y="3276600"/>
            <a:ext cx="2920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9"/>
          <p:cNvSpPr txBox="1"/>
          <p:nvPr/>
        </p:nvSpPr>
        <p:spPr>
          <a:xfrm>
            <a:off x="8553774" y="1295400"/>
            <a:ext cx="6751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v-v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4" name="Google Shape;514;p29"/>
          <p:cNvCxnSpPr/>
          <p:nvPr/>
        </p:nvCxnSpPr>
        <p:spPr>
          <a:xfrm rot="5400000">
            <a:off x="8724900" y="1866900"/>
            <a:ext cx="3810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15" name="Google Shape;515;p29"/>
          <p:cNvCxnSpPr/>
          <p:nvPr/>
        </p:nvCxnSpPr>
        <p:spPr>
          <a:xfrm rot="5400000" flipH="1">
            <a:off x="8649494" y="1180306"/>
            <a:ext cx="5334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16" name="Google Shape;516;p29"/>
          <p:cNvCxnSpPr/>
          <p:nvPr/>
        </p:nvCxnSpPr>
        <p:spPr>
          <a:xfrm rot="10800000" flipH="1">
            <a:off x="6248400" y="990600"/>
            <a:ext cx="2362200" cy="1066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17" name="Google Shape;517;p29"/>
          <p:cNvSpPr txBox="1"/>
          <p:nvPr/>
        </p:nvSpPr>
        <p:spPr>
          <a:xfrm>
            <a:off x="5638800" y="1752600"/>
            <a:ext cx="434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9"/>
          <p:cNvSpPr txBox="1"/>
          <p:nvPr/>
        </p:nvSpPr>
        <p:spPr>
          <a:xfrm>
            <a:off x="5791200" y="685800"/>
            <a:ext cx="381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9"/>
          <p:cNvSpPr txBox="1"/>
          <p:nvPr/>
        </p:nvSpPr>
        <p:spPr>
          <a:xfrm>
            <a:off x="8610600" y="3200400"/>
            <a:ext cx="3786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9"/>
          <p:cNvSpPr txBox="1"/>
          <p:nvPr/>
        </p:nvSpPr>
        <p:spPr>
          <a:xfrm>
            <a:off x="5715000" y="2057400"/>
            <a:ext cx="370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9"/>
          <p:cNvSpPr/>
          <p:nvPr/>
        </p:nvSpPr>
        <p:spPr>
          <a:xfrm>
            <a:off x="0" y="0"/>
            <a:ext cx="6172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Kinematic equations of uniformly accelerated motion</a:t>
            </a:r>
            <a:endParaRPr/>
          </a:p>
        </p:txBody>
      </p:sp>
      <p:sp>
        <p:nvSpPr>
          <p:cNvPr id="522" name="Google Shape;522;p29"/>
          <p:cNvSpPr/>
          <p:nvPr/>
        </p:nvSpPr>
        <p:spPr>
          <a:xfrm>
            <a:off x="0" y="1371600"/>
            <a:ext cx="56388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If the object is moving with constant acceleration then inst,acceleration is equal to av.acceleration</a:t>
            </a:r>
            <a:endParaRPr/>
          </a:p>
        </p:txBody>
      </p:sp>
      <p:sp>
        <p:nvSpPr>
          <p:cNvPr id="523" name="Google Shape;523;p29"/>
          <p:cNvSpPr/>
          <p:nvPr/>
        </p:nvSpPr>
        <p:spPr>
          <a:xfrm>
            <a:off x="1066800" y="579120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velocity-time relation</a:t>
            </a:r>
            <a:endParaRPr/>
          </a:p>
        </p:txBody>
      </p:sp>
      <p:sp>
        <p:nvSpPr>
          <p:cNvPr id="524" name="Google Shape;524;p29"/>
          <p:cNvSpPr/>
          <p:nvPr/>
        </p:nvSpPr>
        <p:spPr>
          <a:xfrm>
            <a:off x="0" y="281940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1.velocity-time relation</a:t>
            </a:r>
            <a:endParaRPr/>
          </a:p>
        </p:txBody>
      </p:sp>
      <p:sp>
        <p:nvSpPr>
          <p:cNvPr id="525" name="Google Shape;525;p29"/>
          <p:cNvSpPr/>
          <p:nvPr/>
        </p:nvSpPr>
        <p:spPr>
          <a:xfrm>
            <a:off x="685800" y="5029200"/>
            <a:ext cx="1905000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 = 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+at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0" name="Google Shape;530;p30"/>
          <p:cNvCxnSpPr/>
          <p:nvPr/>
        </p:nvCxnSpPr>
        <p:spPr>
          <a:xfrm rot="5400000">
            <a:off x="4719360" y="1833840"/>
            <a:ext cx="2754868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1" name="Google Shape;531;p30"/>
          <p:cNvCxnSpPr/>
          <p:nvPr/>
        </p:nvCxnSpPr>
        <p:spPr>
          <a:xfrm rot="10800000">
            <a:off x="6096794" y="3211274"/>
            <a:ext cx="2820964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2" name="Google Shape;532;p30"/>
          <p:cNvSpPr txBox="1"/>
          <p:nvPr/>
        </p:nvSpPr>
        <p:spPr>
          <a:xfrm flipH="1">
            <a:off x="6858000" y="33528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3" name="Google Shape;533;p30"/>
          <p:cNvCxnSpPr/>
          <p:nvPr/>
        </p:nvCxnSpPr>
        <p:spPr>
          <a:xfrm rot="5400000">
            <a:off x="63261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4" name="Google Shape;534;p30"/>
          <p:cNvCxnSpPr/>
          <p:nvPr/>
        </p:nvCxnSpPr>
        <p:spPr>
          <a:xfrm rot="5400000">
            <a:off x="66309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5" name="Google Shape;535;p30"/>
          <p:cNvCxnSpPr/>
          <p:nvPr/>
        </p:nvCxnSpPr>
        <p:spPr>
          <a:xfrm rot="5400000">
            <a:off x="69357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6" name="Google Shape;536;p30"/>
          <p:cNvCxnSpPr/>
          <p:nvPr/>
        </p:nvCxnSpPr>
        <p:spPr>
          <a:xfrm rot="5400000">
            <a:off x="72405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7" name="Google Shape;537;p30"/>
          <p:cNvCxnSpPr/>
          <p:nvPr/>
        </p:nvCxnSpPr>
        <p:spPr>
          <a:xfrm rot="5400000">
            <a:off x="78501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8" name="Google Shape;538;p30"/>
          <p:cNvCxnSpPr/>
          <p:nvPr/>
        </p:nvCxnSpPr>
        <p:spPr>
          <a:xfrm rot="5400000">
            <a:off x="75453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9" name="Google Shape;539;p30"/>
          <p:cNvCxnSpPr/>
          <p:nvPr/>
        </p:nvCxnSpPr>
        <p:spPr>
          <a:xfrm rot="10800000">
            <a:off x="5944394" y="26662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0" name="Google Shape;540;p30"/>
          <p:cNvCxnSpPr/>
          <p:nvPr/>
        </p:nvCxnSpPr>
        <p:spPr>
          <a:xfrm rot="10800000">
            <a:off x="5944394" y="20566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1" name="Google Shape;541;p30"/>
          <p:cNvSpPr txBox="1"/>
          <p:nvPr/>
        </p:nvSpPr>
        <p:spPr>
          <a:xfrm>
            <a:off x="5944394" y="313507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2" name="Google Shape;542;p30"/>
          <p:cNvCxnSpPr/>
          <p:nvPr/>
        </p:nvCxnSpPr>
        <p:spPr>
          <a:xfrm>
            <a:off x="7162800" y="3581400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43" name="Google Shape;543;p30"/>
          <p:cNvCxnSpPr/>
          <p:nvPr/>
        </p:nvCxnSpPr>
        <p:spPr>
          <a:xfrm rot="5400000">
            <a:off x="6802907" y="207493"/>
            <a:ext cx="1100786" cy="251460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4" name="Google Shape;544;p30"/>
          <p:cNvCxnSpPr/>
          <p:nvPr/>
        </p:nvCxnSpPr>
        <p:spPr>
          <a:xfrm rot="5400000">
            <a:off x="81549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5" name="Google Shape;545;p30"/>
          <p:cNvCxnSpPr/>
          <p:nvPr/>
        </p:nvCxnSpPr>
        <p:spPr>
          <a:xfrm rot="5400000">
            <a:off x="85359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6" name="Google Shape;546;p30"/>
          <p:cNvCxnSpPr/>
          <p:nvPr/>
        </p:nvCxnSpPr>
        <p:spPr>
          <a:xfrm rot="10800000">
            <a:off x="5944394" y="15232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7" name="Google Shape;547;p30"/>
          <p:cNvCxnSpPr/>
          <p:nvPr/>
        </p:nvCxnSpPr>
        <p:spPr>
          <a:xfrm rot="10800000">
            <a:off x="6096000" y="914400"/>
            <a:ext cx="2514600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48" name="Google Shape;548;p30"/>
          <p:cNvCxnSpPr/>
          <p:nvPr/>
        </p:nvCxnSpPr>
        <p:spPr>
          <a:xfrm rot="10800000">
            <a:off x="6020594" y="9136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9" name="Google Shape;549;p30"/>
          <p:cNvCxnSpPr/>
          <p:nvPr/>
        </p:nvCxnSpPr>
        <p:spPr>
          <a:xfrm>
            <a:off x="6096000" y="2057400"/>
            <a:ext cx="2514600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50" name="Google Shape;550;p30"/>
          <p:cNvCxnSpPr/>
          <p:nvPr/>
        </p:nvCxnSpPr>
        <p:spPr>
          <a:xfrm rot="5400000">
            <a:off x="7505303" y="2019697"/>
            <a:ext cx="2210594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51" name="Google Shape;551;p30"/>
          <p:cNvSpPr/>
          <p:nvPr/>
        </p:nvSpPr>
        <p:spPr>
          <a:xfrm>
            <a:off x="6096000" y="2057400"/>
            <a:ext cx="2514600" cy="114300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2" name="Google Shape;552;p30"/>
          <p:cNvCxnSpPr/>
          <p:nvPr/>
        </p:nvCxnSpPr>
        <p:spPr>
          <a:xfrm rot="10800000" flipH="1">
            <a:off x="6705600" y="1219200"/>
            <a:ext cx="1905000" cy="8382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53" name="Google Shape;553;p30"/>
          <p:cNvCxnSpPr/>
          <p:nvPr/>
        </p:nvCxnSpPr>
        <p:spPr>
          <a:xfrm rot="10800000" flipH="1">
            <a:off x="7010400" y="1371600"/>
            <a:ext cx="1524000" cy="685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54" name="Google Shape;554;p30"/>
          <p:cNvCxnSpPr/>
          <p:nvPr/>
        </p:nvCxnSpPr>
        <p:spPr>
          <a:xfrm rot="10800000" flipH="1">
            <a:off x="7162800" y="1447800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55" name="Google Shape;555;p30"/>
          <p:cNvCxnSpPr/>
          <p:nvPr/>
        </p:nvCxnSpPr>
        <p:spPr>
          <a:xfrm rot="10800000" flipH="1">
            <a:off x="7467600" y="1600200"/>
            <a:ext cx="1143000" cy="452736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56" name="Google Shape;556;p30"/>
          <p:cNvCxnSpPr/>
          <p:nvPr/>
        </p:nvCxnSpPr>
        <p:spPr>
          <a:xfrm rot="10800000" flipH="1">
            <a:off x="8229600" y="1828800"/>
            <a:ext cx="381000" cy="152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57" name="Google Shape;557;p30"/>
          <p:cNvCxnSpPr/>
          <p:nvPr/>
        </p:nvCxnSpPr>
        <p:spPr>
          <a:xfrm rot="10800000" flipH="1">
            <a:off x="6477000" y="1066800"/>
            <a:ext cx="2133600" cy="990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58" name="Google Shape;558;p30"/>
          <p:cNvCxnSpPr/>
          <p:nvPr/>
        </p:nvCxnSpPr>
        <p:spPr>
          <a:xfrm rot="10800000" flipH="1">
            <a:off x="7772400" y="1752600"/>
            <a:ext cx="762000" cy="304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59" name="Google Shape;559;p30"/>
          <p:cNvSpPr txBox="1"/>
          <p:nvPr/>
        </p:nvSpPr>
        <p:spPr>
          <a:xfrm>
            <a:off x="6019800" y="457200"/>
            <a:ext cx="3353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0"/>
          <p:cNvSpPr txBox="1"/>
          <p:nvPr/>
        </p:nvSpPr>
        <p:spPr>
          <a:xfrm>
            <a:off x="8610600" y="457200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0"/>
          <p:cNvSpPr txBox="1"/>
          <p:nvPr/>
        </p:nvSpPr>
        <p:spPr>
          <a:xfrm>
            <a:off x="8534400" y="1828800"/>
            <a:ext cx="3481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0"/>
          <p:cNvSpPr txBox="1"/>
          <p:nvPr/>
        </p:nvSpPr>
        <p:spPr>
          <a:xfrm>
            <a:off x="8305800" y="3276600"/>
            <a:ext cx="2920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0"/>
          <p:cNvSpPr txBox="1"/>
          <p:nvPr/>
        </p:nvSpPr>
        <p:spPr>
          <a:xfrm>
            <a:off x="8553774" y="1295400"/>
            <a:ext cx="6751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v-v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4" name="Google Shape;564;p30"/>
          <p:cNvCxnSpPr/>
          <p:nvPr/>
        </p:nvCxnSpPr>
        <p:spPr>
          <a:xfrm rot="5400000">
            <a:off x="8724900" y="1866900"/>
            <a:ext cx="3810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65" name="Google Shape;565;p30"/>
          <p:cNvCxnSpPr/>
          <p:nvPr/>
        </p:nvCxnSpPr>
        <p:spPr>
          <a:xfrm rot="5400000" flipH="1">
            <a:off x="8649494" y="1180306"/>
            <a:ext cx="5334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66" name="Google Shape;566;p30"/>
          <p:cNvCxnSpPr/>
          <p:nvPr/>
        </p:nvCxnSpPr>
        <p:spPr>
          <a:xfrm rot="10800000" flipH="1">
            <a:off x="6248400" y="990600"/>
            <a:ext cx="2362200" cy="1066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67" name="Google Shape;567;p30"/>
          <p:cNvSpPr txBox="1"/>
          <p:nvPr/>
        </p:nvSpPr>
        <p:spPr>
          <a:xfrm>
            <a:off x="5638800" y="1752600"/>
            <a:ext cx="434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0"/>
          <p:cNvSpPr txBox="1"/>
          <p:nvPr/>
        </p:nvSpPr>
        <p:spPr>
          <a:xfrm>
            <a:off x="5791200" y="685800"/>
            <a:ext cx="381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0"/>
          <p:cNvSpPr txBox="1"/>
          <p:nvPr/>
        </p:nvSpPr>
        <p:spPr>
          <a:xfrm>
            <a:off x="8610600" y="3200400"/>
            <a:ext cx="3786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0"/>
          <p:cNvSpPr txBox="1"/>
          <p:nvPr/>
        </p:nvSpPr>
        <p:spPr>
          <a:xfrm>
            <a:off x="5715000" y="2057400"/>
            <a:ext cx="370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0"/>
          <p:cNvSpPr/>
          <p:nvPr/>
        </p:nvSpPr>
        <p:spPr>
          <a:xfrm>
            <a:off x="304800" y="22860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Position -time relation</a:t>
            </a:r>
            <a:endParaRPr/>
          </a:p>
        </p:txBody>
      </p:sp>
      <p:sp>
        <p:nvSpPr>
          <p:cNvPr id="572" name="Google Shape;572;p30"/>
          <p:cNvSpPr/>
          <p:nvPr/>
        </p:nvSpPr>
        <p:spPr>
          <a:xfrm>
            <a:off x="304800" y="990600"/>
            <a:ext cx="3505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Area under v-t graph.</a:t>
            </a:r>
            <a:endParaRPr/>
          </a:p>
        </p:txBody>
      </p:sp>
      <p:sp>
        <p:nvSpPr>
          <p:cNvPr id="573" name="Google Shape;573;p30"/>
          <p:cNvSpPr/>
          <p:nvPr/>
        </p:nvSpPr>
        <p:spPr>
          <a:xfrm>
            <a:off x="304800" y="1981200"/>
            <a:ext cx="5562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Ar.of Rec.OACD +Ar of Tri. ACB</a:t>
            </a:r>
            <a:endParaRPr/>
          </a:p>
        </p:txBody>
      </p:sp>
      <p:sp>
        <p:nvSpPr>
          <p:cNvPr id="574" name="Google Shape;574;p30"/>
          <p:cNvSpPr/>
          <p:nvPr/>
        </p:nvSpPr>
        <p:spPr>
          <a:xfrm>
            <a:off x="381000" y="2743200"/>
            <a:ext cx="5562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(AO x OD)+ ½ (Ac x BC)</a:t>
            </a:r>
            <a:endParaRPr/>
          </a:p>
        </p:txBody>
      </p:sp>
      <p:sp>
        <p:nvSpPr>
          <p:cNvPr id="575" name="Google Shape;575;p30"/>
          <p:cNvSpPr/>
          <p:nvPr/>
        </p:nvSpPr>
        <p:spPr>
          <a:xfrm>
            <a:off x="228600" y="3581400"/>
            <a:ext cx="3810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(v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x t)+ ½ (v-v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x t</a:t>
            </a: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304800" y="5029200"/>
            <a:ext cx="3810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+ ½ (v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+at-v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x t</a:t>
            </a: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381000" y="5791200"/>
            <a:ext cx="3810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+ ½ a t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4724400" y="4876800"/>
            <a:ext cx="3810000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 = 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+ ½ a t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79" name="Google Shape;579;p30"/>
          <p:cNvSpPr/>
          <p:nvPr/>
        </p:nvSpPr>
        <p:spPr>
          <a:xfrm>
            <a:off x="4495800" y="5791200"/>
            <a:ext cx="3810000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 –x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+ ½ a t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4" name="Google Shape;584;p31"/>
          <p:cNvCxnSpPr/>
          <p:nvPr/>
        </p:nvCxnSpPr>
        <p:spPr>
          <a:xfrm rot="5400000">
            <a:off x="4719360" y="1833840"/>
            <a:ext cx="2754868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5" name="Google Shape;585;p31"/>
          <p:cNvCxnSpPr/>
          <p:nvPr/>
        </p:nvCxnSpPr>
        <p:spPr>
          <a:xfrm rot="10800000">
            <a:off x="6096794" y="3211274"/>
            <a:ext cx="2820964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31"/>
          <p:cNvSpPr txBox="1"/>
          <p:nvPr/>
        </p:nvSpPr>
        <p:spPr>
          <a:xfrm flipH="1">
            <a:off x="6858000" y="335280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7" name="Google Shape;587;p31"/>
          <p:cNvCxnSpPr/>
          <p:nvPr/>
        </p:nvCxnSpPr>
        <p:spPr>
          <a:xfrm rot="5400000">
            <a:off x="63261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8" name="Google Shape;588;p31"/>
          <p:cNvCxnSpPr/>
          <p:nvPr/>
        </p:nvCxnSpPr>
        <p:spPr>
          <a:xfrm rot="5400000">
            <a:off x="66309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9" name="Google Shape;589;p31"/>
          <p:cNvCxnSpPr/>
          <p:nvPr/>
        </p:nvCxnSpPr>
        <p:spPr>
          <a:xfrm rot="5400000">
            <a:off x="69357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0" name="Google Shape;590;p31"/>
          <p:cNvCxnSpPr/>
          <p:nvPr/>
        </p:nvCxnSpPr>
        <p:spPr>
          <a:xfrm rot="5400000">
            <a:off x="72405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1" name="Google Shape;591;p31"/>
          <p:cNvCxnSpPr/>
          <p:nvPr/>
        </p:nvCxnSpPr>
        <p:spPr>
          <a:xfrm rot="5400000">
            <a:off x="78501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2" name="Google Shape;592;p31"/>
          <p:cNvCxnSpPr/>
          <p:nvPr/>
        </p:nvCxnSpPr>
        <p:spPr>
          <a:xfrm rot="5400000">
            <a:off x="75453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3" name="Google Shape;593;p31"/>
          <p:cNvCxnSpPr/>
          <p:nvPr/>
        </p:nvCxnSpPr>
        <p:spPr>
          <a:xfrm rot="10800000">
            <a:off x="5944394" y="26662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4" name="Google Shape;594;p31"/>
          <p:cNvCxnSpPr/>
          <p:nvPr/>
        </p:nvCxnSpPr>
        <p:spPr>
          <a:xfrm rot="10800000">
            <a:off x="5944394" y="20566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5" name="Google Shape;595;p31"/>
          <p:cNvSpPr txBox="1"/>
          <p:nvPr/>
        </p:nvSpPr>
        <p:spPr>
          <a:xfrm>
            <a:off x="5944394" y="313507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6" name="Google Shape;596;p31"/>
          <p:cNvCxnSpPr/>
          <p:nvPr/>
        </p:nvCxnSpPr>
        <p:spPr>
          <a:xfrm>
            <a:off x="7162800" y="3581400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97" name="Google Shape;597;p31"/>
          <p:cNvCxnSpPr/>
          <p:nvPr/>
        </p:nvCxnSpPr>
        <p:spPr>
          <a:xfrm rot="5400000">
            <a:off x="6802907" y="207493"/>
            <a:ext cx="1100786" cy="251460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8" name="Google Shape;598;p31"/>
          <p:cNvCxnSpPr/>
          <p:nvPr/>
        </p:nvCxnSpPr>
        <p:spPr>
          <a:xfrm rot="5400000">
            <a:off x="81549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9" name="Google Shape;599;p31"/>
          <p:cNvCxnSpPr/>
          <p:nvPr/>
        </p:nvCxnSpPr>
        <p:spPr>
          <a:xfrm rot="5400000">
            <a:off x="8535988" y="3210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0" name="Google Shape;600;p31"/>
          <p:cNvCxnSpPr/>
          <p:nvPr/>
        </p:nvCxnSpPr>
        <p:spPr>
          <a:xfrm rot="10800000">
            <a:off x="5944394" y="15232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1" name="Google Shape;601;p31"/>
          <p:cNvCxnSpPr/>
          <p:nvPr/>
        </p:nvCxnSpPr>
        <p:spPr>
          <a:xfrm rot="10800000">
            <a:off x="6096000" y="914400"/>
            <a:ext cx="2514600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2" name="Google Shape;602;p31"/>
          <p:cNvCxnSpPr/>
          <p:nvPr/>
        </p:nvCxnSpPr>
        <p:spPr>
          <a:xfrm rot="10800000">
            <a:off x="6020594" y="9136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3" name="Google Shape;603;p31"/>
          <p:cNvCxnSpPr/>
          <p:nvPr/>
        </p:nvCxnSpPr>
        <p:spPr>
          <a:xfrm>
            <a:off x="6096000" y="2057400"/>
            <a:ext cx="2514600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4" name="Google Shape;604;p31"/>
          <p:cNvCxnSpPr/>
          <p:nvPr/>
        </p:nvCxnSpPr>
        <p:spPr>
          <a:xfrm rot="5400000">
            <a:off x="7505303" y="2019697"/>
            <a:ext cx="2210594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05" name="Google Shape;605;p31"/>
          <p:cNvSpPr/>
          <p:nvPr/>
        </p:nvSpPr>
        <p:spPr>
          <a:xfrm>
            <a:off x="6096000" y="2057400"/>
            <a:ext cx="2514600" cy="114300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6" name="Google Shape;606;p31"/>
          <p:cNvCxnSpPr/>
          <p:nvPr/>
        </p:nvCxnSpPr>
        <p:spPr>
          <a:xfrm rot="10800000" flipH="1">
            <a:off x="6705600" y="1219200"/>
            <a:ext cx="1905000" cy="8382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7" name="Google Shape;607;p31"/>
          <p:cNvCxnSpPr/>
          <p:nvPr/>
        </p:nvCxnSpPr>
        <p:spPr>
          <a:xfrm rot="10800000" flipH="1">
            <a:off x="7010400" y="1371600"/>
            <a:ext cx="1524000" cy="685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8" name="Google Shape;608;p31"/>
          <p:cNvCxnSpPr/>
          <p:nvPr/>
        </p:nvCxnSpPr>
        <p:spPr>
          <a:xfrm rot="10800000" flipH="1">
            <a:off x="7162800" y="1447800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9" name="Google Shape;609;p31"/>
          <p:cNvCxnSpPr/>
          <p:nvPr/>
        </p:nvCxnSpPr>
        <p:spPr>
          <a:xfrm rot="10800000" flipH="1">
            <a:off x="7467600" y="1600200"/>
            <a:ext cx="1143000" cy="452736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0" name="Google Shape;610;p31"/>
          <p:cNvCxnSpPr/>
          <p:nvPr/>
        </p:nvCxnSpPr>
        <p:spPr>
          <a:xfrm rot="10800000" flipH="1">
            <a:off x="8229600" y="1828800"/>
            <a:ext cx="381000" cy="152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1" name="Google Shape;611;p31"/>
          <p:cNvCxnSpPr/>
          <p:nvPr/>
        </p:nvCxnSpPr>
        <p:spPr>
          <a:xfrm rot="10800000" flipH="1">
            <a:off x="6477000" y="1066800"/>
            <a:ext cx="2133600" cy="990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2" name="Google Shape;612;p31"/>
          <p:cNvCxnSpPr/>
          <p:nvPr/>
        </p:nvCxnSpPr>
        <p:spPr>
          <a:xfrm rot="10800000" flipH="1">
            <a:off x="7772400" y="1752600"/>
            <a:ext cx="762000" cy="304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13" name="Google Shape;613;p31"/>
          <p:cNvSpPr txBox="1"/>
          <p:nvPr/>
        </p:nvSpPr>
        <p:spPr>
          <a:xfrm>
            <a:off x="6019800" y="457200"/>
            <a:ext cx="3353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1"/>
          <p:cNvSpPr txBox="1"/>
          <p:nvPr/>
        </p:nvSpPr>
        <p:spPr>
          <a:xfrm>
            <a:off x="8610600" y="457200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1"/>
          <p:cNvSpPr txBox="1"/>
          <p:nvPr/>
        </p:nvSpPr>
        <p:spPr>
          <a:xfrm>
            <a:off x="8534400" y="1828800"/>
            <a:ext cx="3481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1"/>
          <p:cNvSpPr txBox="1"/>
          <p:nvPr/>
        </p:nvSpPr>
        <p:spPr>
          <a:xfrm>
            <a:off x="8305800" y="3276600"/>
            <a:ext cx="2920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1"/>
          <p:cNvSpPr txBox="1"/>
          <p:nvPr/>
        </p:nvSpPr>
        <p:spPr>
          <a:xfrm>
            <a:off x="8553774" y="1295400"/>
            <a:ext cx="6751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v-v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31"/>
          <p:cNvCxnSpPr/>
          <p:nvPr/>
        </p:nvCxnSpPr>
        <p:spPr>
          <a:xfrm rot="5400000">
            <a:off x="8724900" y="1866900"/>
            <a:ext cx="3810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19" name="Google Shape;619;p31"/>
          <p:cNvCxnSpPr/>
          <p:nvPr/>
        </p:nvCxnSpPr>
        <p:spPr>
          <a:xfrm rot="5400000" flipH="1">
            <a:off x="8649494" y="1180306"/>
            <a:ext cx="5334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20" name="Google Shape;620;p31"/>
          <p:cNvCxnSpPr/>
          <p:nvPr/>
        </p:nvCxnSpPr>
        <p:spPr>
          <a:xfrm rot="10800000" flipH="1">
            <a:off x="6248400" y="990600"/>
            <a:ext cx="2362200" cy="10668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21" name="Google Shape;621;p31"/>
          <p:cNvSpPr txBox="1"/>
          <p:nvPr/>
        </p:nvSpPr>
        <p:spPr>
          <a:xfrm>
            <a:off x="5638800" y="1752600"/>
            <a:ext cx="434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1"/>
          <p:cNvSpPr txBox="1"/>
          <p:nvPr/>
        </p:nvSpPr>
        <p:spPr>
          <a:xfrm>
            <a:off x="5791200" y="685800"/>
            <a:ext cx="381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4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1"/>
          <p:cNvSpPr txBox="1"/>
          <p:nvPr/>
        </p:nvSpPr>
        <p:spPr>
          <a:xfrm>
            <a:off x="8610600" y="3200400"/>
            <a:ext cx="3786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1"/>
          <p:cNvSpPr txBox="1"/>
          <p:nvPr/>
        </p:nvSpPr>
        <p:spPr>
          <a:xfrm>
            <a:off x="5715000" y="2057400"/>
            <a:ext cx="370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1"/>
          <p:cNvSpPr/>
          <p:nvPr/>
        </p:nvSpPr>
        <p:spPr>
          <a:xfrm>
            <a:off x="304800" y="22860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Position –velocity  relation</a:t>
            </a:r>
            <a:endParaRPr/>
          </a:p>
        </p:txBody>
      </p:sp>
      <p:sp>
        <p:nvSpPr>
          <p:cNvPr id="626" name="Google Shape;626;p31"/>
          <p:cNvSpPr/>
          <p:nvPr/>
        </p:nvSpPr>
        <p:spPr>
          <a:xfrm>
            <a:off x="304800" y="990600"/>
            <a:ext cx="3505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under v-t graph.</a:t>
            </a:r>
            <a:endParaRPr/>
          </a:p>
        </p:txBody>
      </p:sp>
      <p:sp>
        <p:nvSpPr>
          <p:cNvPr id="627" name="Google Shape;627;p31"/>
          <p:cNvSpPr/>
          <p:nvPr/>
        </p:nvSpPr>
        <p:spPr>
          <a:xfrm>
            <a:off x="457200" y="1676400"/>
            <a:ext cx="396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of trapezium OABD</a:t>
            </a:r>
            <a:endParaRPr/>
          </a:p>
        </p:txBody>
      </p:sp>
      <p:sp>
        <p:nvSpPr>
          <p:cNvPr id="628" name="Google Shape;628;p31"/>
          <p:cNvSpPr/>
          <p:nvPr/>
        </p:nvSpPr>
        <p:spPr>
          <a:xfrm>
            <a:off x="304800" y="2514600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 ½ x OD (OA +BD)</a:t>
            </a:r>
            <a:endParaRPr/>
          </a:p>
        </p:txBody>
      </p:sp>
      <p:sp>
        <p:nvSpPr>
          <p:cNvPr id="629" name="Google Shape;629;p31"/>
          <p:cNvSpPr/>
          <p:nvPr/>
        </p:nvSpPr>
        <p:spPr>
          <a:xfrm>
            <a:off x="457200" y="3429000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 ½ x t (v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+v)</a:t>
            </a:r>
            <a:endParaRPr/>
          </a:p>
        </p:txBody>
      </p:sp>
      <p:sp>
        <p:nvSpPr>
          <p:cNvPr id="630" name="Google Shape;630;p31"/>
          <p:cNvSpPr/>
          <p:nvPr/>
        </p:nvSpPr>
        <p:spPr>
          <a:xfrm>
            <a:off x="381000" y="449580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 ½ x (v-v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)/a  x (v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+v)</a:t>
            </a:r>
            <a:endParaRPr/>
          </a:p>
        </p:txBody>
      </p:sp>
      <p:sp>
        <p:nvSpPr>
          <p:cNvPr id="631" name="Google Shape;631;p31"/>
          <p:cNvSpPr/>
          <p:nvPr/>
        </p:nvSpPr>
        <p:spPr>
          <a:xfrm>
            <a:off x="304800" y="5334000"/>
            <a:ext cx="411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  (v-v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)x (v + 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)/2a</a:t>
            </a: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304800" y="6096000"/>
            <a:ext cx="5181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=   (v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)/2a</a:t>
            </a: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4724400" y="4191000"/>
            <a:ext cx="3200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 =   (v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)/2a</a:t>
            </a: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4648200" y="5029200"/>
            <a:ext cx="396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x-x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=   (v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-v</a:t>
            </a:r>
            <a:r>
              <a:rPr lang="en-US" sz="2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)/2a</a:t>
            </a: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4724400" y="5791200"/>
            <a:ext cx="3200400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2a(x-x</a:t>
            </a:r>
            <a:r>
              <a:rPr lang="en-US" sz="2800" b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)=   v</a:t>
            </a:r>
            <a:r>
              <a:rPr lang="en-US" sz="2800" b="1" baseline="30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-v</a:t>
            </a:r>
            <a:r>
              <a:rPr lang="en-US" sz="2800" b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 b="1" baseline="30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>
              <a:solidFill>
                <a:srgbClr val="035D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152400" y="1219200"/>
            <a:ext cx="8991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locate the position of  object we require a reference point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(origin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a set of axes.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685800" y="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 Black"/>
              <a:buNone/>
            </a:pPr>
            <a:r>
              <a:rPr lang="en-US" sz="4000" b="1" i="1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0" y="0"/>
            <a:ext cx="49295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Describing motion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381000" y="2743200"/>
            <a:ext cx="8305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coordinates (x,y,z) describe the position of object.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533400" y="4419600"/>
            <a:ext cx="80772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coordinate system along with the clock is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known as the frame of reference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0000"/>
                </a:solidFill>
              </a:rPr>
              <a:t>Home work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41" name="Google Shape;64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/>
              <a:t>1.A ball thrown vertically upwards with a speed of 19.6 m/s from the top of the tower returns to the earth in 6 seconds. Find the height of the tower.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/>
              <a:t>2.A car moving along the straight highway with a speed of 126 km/h ,is brought to a stop within a distance of 200 m. What is the retardation of the car and how long does it take for the car to stop?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lgerian"/>
              <a:buNone/>
            </a:pPr>
            <a:r>
              <a:rPr lang="en-US" sz="3200" b="1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 Equations of  motion by Calculus method</a:t>
            </a:r>
            <a:endParaRPr/>
          </a:p>
        </p:txBody>
      </p:sp>
      <p:sp>
        <p:nvSpPr>
          <p:cNvPr id="647" name="Google Shape;647;p33"/>
          <p:cNvSpPr/>
          <p:nvPr/>
        </p:nvSpPr>
        <p:spPr>
          <a:xfrm>
            <a:off x="228600" y="76200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1. velocity-time relation.</a:t>
            </a:r>
            <a:endParaRPr/>
          </a:p>
        </p:txBody>
      </p:sp>
      <p:sp>
        <p:nvSpPr>
          <p:cNvPr id="648" name="Google Shape;648;p33"/>
          <p:cNvSpPr/>
          <p:nvPr/>
        </p:nvSpPr>
        <p:spPr>
          <a:xfrm>
            <a:off x="228600" y="1295400"/>
            <a:ext cx="396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Acceleration  </a:t>
            </a:r>
            <a:endParaRPr/>
          </a:p>
        </p:txBody>
      </p:sp>
      <p:sp>
        <p:nvSpPr>
          <p:cNvPr id="649" name="Google Shape;649;p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52800"/>
            <a:ext cx="15811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800600"/>
            <a:ext cx="2667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1524000"/>
            <a:ext cx="3352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0" y="2667000"/>
            <a:ext cx="3276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4000" y="3581400"/>
            <a:ext cx="3124200" cy="1524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60" name="Google Shape;660;p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" y="1981200"/>
            <a:ext cx="13716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33"/>
          <p:cNvSpPr/>
          <p:nvPr/>
        </p:nvSpPr>
        <p:spPr>
          <a:xfrm>
            <a:off x="0" y="4114800"/>
            <a:ext cx="396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on both sides  </a:t>
            </a:r>
            <a:endParaRPr/>
          </a:p>
        </p:txBody>
      </p:sp>
      <p:sp>
        <p:nvSpPr>
          <p:cNvPr id="663" name="Google Shape;663;p33"/>
          <p:cNvSpPr/>
          <p:nvPr/>
        </p:nvSpPr>
        <p:spPr>
          <a:xfrm>
            <a:off x="5105400" y="5257800"/>
            <a:ext cx="4038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Overlock"/>
              <a:buNone/>
            </a:pPr>
            <a:r>
              <a:rPr lang="en-US" sz="3200" b="1" i="1">
                <a:solidFill>
                  <a:srgbClr val="00B050"/>
                </a:solidFill>
                <a:latin typeface="Overlock"/>
                <a:ea typeface="Overlock"/>
                <a:cs typeface="Overlock"/>
                <a:sym typeface="Overlock"/>
              </a:rPr>
              <a:t>This is velocity-time relation.</a:t>
            </a:r>
            <a:endParaRPr/>
          </a:p>
        </p:txBody>
      </p:sp>
      <p:cxnSp>
        <p:nvCxnSpPr>
          <p:cNvPr id="664" name="Google Shape;664;p33"/>
          <p:cNvCxnSpPr/>
          <p:nvPr/>
        </p:nvCxnSpPr>
        <p:spPr>
          <a:xfrm rot="5400000">
            <a:off x="1752600" y="4191000"/>
            <a:ext cx="53340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822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16764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2" name="Google Shape;67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2438400"/>
            <a:ext cx="1905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4" name="Google Shape;67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886200"/>
            <a:ext cx="32004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334000"/>
            <a:ext cx="42672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8" name="Google Shape;67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95800" y="304800"/>
            <a:ext cx="4343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0" name="Google Shape;680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4400" y="1828800"/>
            <a:ext cx="4419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6800" y="2971800"/>
            <a:ext cx="399097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00600" y="4267200"/>
            <a:ext cx="3810000" cy="137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85" name="Google Shape;685;p34"/>
          <p:cNvSpPr/>
          <p:nvPr/>
        </p:nvSpPr>
        <p:spPr>
          <a:xfrm>
            <a:off x="228600" y="685800"/>
            <a:ext cx="396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 </a:t>
            </a:r>
            <a:endParaRPr/>
          </a:p>
        </p:txBody>
      </p:sp>
      <p:sp>
        <p:nvSpPr>
          <p:cNvPr id="686" name="Google Shape;686;p34"/>
          <p:cNvSpPr/>
          <p:nvPr/>
        </p:nvSpPr>
        <p:spPr>
          <a:xfrm>
            <a:off x="0" y="15240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2. Position-time relation.</a:t>
            </a:r>
            <a:endParaRPr/>
          </a:p>
        </p:txBody>
      </p:sp>
      <p:sp>
        <p:nvSpPr>
          <p:cNvPr id="687" name="Google Shape;687;p34"/>
          <p:cNvSpPr/>
          <p:nvPr/>
        </p:nvSpPr>
        <p:spPr>
          <a:xfrm>
            <a:off x="0" y="3276600"/>
            <a:ext cx="396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on both sides  </a:t>
            </a:r>
            <a:endParaRPr/>
          </a:p>
        </p:txBody>
      </p:sp>
      <p:sp>
        <p:nvSpPr>
          <p:cNvPr id="688" name="Google Shape;688;p34"/>
          <p:cNvSpPr/>
          <p:nvPr/>
        </p:nvSpPr>
        <p:spPr>
          <a:xfrm>
            <a:off x="4495800" y="5638800"/>
            <a:ext cx="46482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Overlock"/>
              <a:buNone/>
            </a:pPr>
            <a:r>
              <a:rPr lang="en-US" sz="3200" b="1" i="1">
                <a:solidFill>
                  <a:srgbClr val="00B050"/>
                </a:solidFill>
                <a:latin typeface="Overlock"/>
                <a:ea typeface="Overlock"/>
                <a:cs typeface="Overlock"/>
                <a:sym typeface="Overlock"/>
              </a:rPr>
              <a:t>This is Position-time relation.</a:t>
            </a:r>
            <a:endParaRPr/>
          </a:p>
        </p:txBody>
      </p:sp>
      <p:cxnSp>
        <p:nvCxnSpPr>
          <p:cNvPr id="689" name="Google Shape;689;p34"/>
          <p:cNvCxnSpPr/>
          <p:nvPr/>
        </p:nvCxnSpPr>
        <p:spPr>
          <a:xfrm rot="5400000">
            <a:off x="989806" y="3429000"/>
            <a:ext cx="6858794" cy="79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822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5" name="Google Shape;69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85800"/>
            <a:ext cx="22860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2057400"/>
            <a:ext cx="22860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3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9" name="Google Shape;69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3276600"/>
            <a:ext cx="2209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3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1" name="Google Shape;701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5181600"/>
            <a:ext cx="3657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3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000" y="914400"/>
            <a:ext cx="3733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5" name="Google Shape;705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00600" y="2667000"/>
            <a:ext cx="40386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3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29200" y="4191000"/>
            <a:ext cx="3695700" cy="1066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08" name="Google Shape;708;p35"/>
          <p:cNvSpPr/>
          <p:nvPr/>
        </p:nvSpPr>
        <p:spPr>
          <a:xfrm>
            <a:off x="0" y="152400"/>
            <a:ext cx="5257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35D18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3.Velocity-Position relation.</a:t>
            </a:r>
            <a:endParaRPr/>
          </a:p>
        </p:txBody>
      </p:sp>
      <p:sp>
        <p:nvSpPr>
          <p:cNvPr id="709" name="Google Shape;709;p35"/>
          <p:cNvSpPr/>
          <p:nvPr/>
        </p:nvSpPr>
        <p:spPr>
          <a:xfrm>
            <a:off x="0" y="4191000"/>
            <a:ext cx="396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on both sides  </a:t>
            </a:r>
            <a:endParaRPr/>
          </a:p>
        </p:txBody>
      </p:sp>
      <p:sp>
        <p:nvSpPr>
          <p:cNvPr id="710" name="Google Shape;710;p35"/>
          <p:cNvSpPr/>
          <p:nvPr/>
        </p:nvSpPr>
        <p:spPr>
          <a:xfrm>
            <a:off x="5105400" y="5410200"/>
            <a:ext cx="4038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Overlock"/>
              <a:buNone/>
            </a:pPr>
            <a:r>
              <a:rPr lang="en-US" sz="3200" b="1" i="1">
                <a:solidFill>
                  <a:srgbClr val="00B050"/>
                </a:solidFill>
                <a:latin typeface="Overlock"/>
                <a:ea typeface="Overlock"/>
                <a:cs typeface="Overlock"/>
                <a:sym typeface="Overlock"/>
              </a:rPr>
              <a:t>This is velocity-Position relation.</a:t>
            </a:r>
            <a:endParaRPr/>
          </a:p>
        </p:txBody>
      </p:sp>
      <p:cxnSp>
        <p:nvCxnSpPr>
          <p:cNvPr id="711" name="Google Shape;711;p35"/>
          <p:cNvCxnSpPr/>
          <p:nvPr/>
        </p:nvCxnSpPr>
        <p:spPr>
          <a:xfrm rot="5400000">
            <a:off x="1562100" y="4000500"/>
            <a:ext cx="57150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822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6"/>
          <p:cNvSpPr/>
          <p:nvPr/>
        </p:nvSpPr>
        <p:spPr>
          <a:xfrm>
            <a:off x="0" y="685800"/>
            <a:ext cx="89154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two objects A and B moving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uniformly with average velocities v</a:t>
            </a:r>
            <a:r>
              <a:rPr lang="en-US" sz="2800" b="1" i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v</a:t>
            </a:r>
            <a:r>
              <a:rPr lang="en-US" sz="2800" b="1" i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along x-axis. If x</a:t>
            </a:r>
            <a:r>
              <a:rPr lang="en-US" sz="2800" b="1" i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(0) and x</a:t>
            </a:r>
            <a:r>
              <a:rPr lang="en-US" sz="2800" b="1" i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(0) are positions of objects A and  B,respectively at time t = 0, their positions x</a:t>
            </a:r>
            <a:r>
              <a:rPr lang="en-US" sz="2800" b="1" i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(t) and x</a:t>
            </a:r>
            <a:r>
              <a:rPr lang="en-US" sz="2800" b="1" i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(t) at time t are given by:</a:t>
            </a:r>
            <a:endParaRPr sz="2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6"/>
          <p:cNvSpPr/>
          <p:nvPr/>
        </p:nvSpPr>
        <p:spPr>
          <a:xfrm>
            <a:off x="228600" y="297180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(t ) = x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(0) + v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t  --------1</a:t>
            </a:r>
            <a:endParaRPr/>
          </a:p>
        </p:txBody>
      </p:sp>
      <p:sp>
        <p:nvSpPr>
          <p:cNvPr id="718" name="Google Shape;718;p36"/>
          <p:cNvSpPr/>
          <p:nvPr/>
        </p:nvSpPr>
        <p:spPr>
          <a:xfrm>
            <a:off x="304800" y="3733800"/>
            <a:ext cx="4323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(t) = x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(0) + v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t  --------2 </a:t>
            </a:r>
            <a:endParaRPr/>
          </a:p>
        </p:txBody>
      </p:sp>
      <p:sp>
        <p:nvSpPr>
          <p:cNvPr id="719" name="Google Shape;719;p36"/>
          <p:cNvSpPr/>
          <p:nvPr/>
        </p:nvSpPr>
        <p:spPr>
          <a:xfrm>
            <a:off x="457200" y="4343400"/>
            <a:ext cx="5562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of object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w.r.t. object A is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36"/>
          <p:cNvSpPr/>
          <p:nvPr/>
        </p:nvSpPr>
        <p:spPr>
          <a:xfrm>
            <a:off x="381000" y="4800600"/>
            <a:ext cx="31333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(t) = x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(t) – x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(t)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36"/>
          <p:cNvSpPr/>
          <p:nvPr/>
        </p:nvSpPr>
        <p:spPr>
          <a:xfrm>
            <a:off x="381000" y="5486400"/>
            <a:ext cx="64275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(t)  </a:t>
            </a: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= [ 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(0) – x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(0) ] + (v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– v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 t.   ----3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36"/>
          <p:cNvSpPr/>
          <p:nvPr/>
        </p:nvSpPr>
        <p:spPr>
          <a:xfrm>
            <a:off x="304800" y="6172200"/>
            <a:ext cx="7772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B has a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  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– v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   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w.r.t.  A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36"/>
          <p:cNvSpPr/>
          <p:nvPr/>
        </p:nvSpPr>
        <p:spPr>
          <a:xfrm>
            <a:off x="0" y="0"/>
            <a:ext cx="4876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Relative velocity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7"/>
          <p:cNvSpPr/>
          <p:nvPr/>
        </p:nvSpPr>
        <p:spPr>
          <a:xfrm>
            <a:off x="609600" y="457200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The velocity of object B relative to object A is v</a:t>
            </a:r>
            <a:r>
              <a:rPr lang="en-US" sz="36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r>
              <a:rPr lang="en-US" sz="36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– v</a:t>
            </a:r>
            <a:r>
              <a:rPr lang="en-US" sz="36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6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29" name="Google Shape;729;p37"/>
          <p:cNvSpPr/>
          <p:nvPr/>
        </p:nvSpPr>
        <p:spPr>
          <a:xfrm>
            <a:off x="685800" y="1981200"/>
            <a:ext cx="2864567" cy="70788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40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</a:t>
            </a:r>
            <a:r>
              <a:rPr lang="en-US" sz="40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=  v</a:t>
            </a:r>
            <a:r>
              <a:rPr lang="en-US" sz="40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r>
              <a:rPr lang="en-US" sz="40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v</a:t>
            </a:r>
            <a:r>
              <a:rPr lang="en-US" sz="40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0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7"/>
          <p:cNvSpPr/>
          <p:nvPr/>
        </p:nvSpPr>
        <p:spPr>
          <a:xfrm>
            <a:off x="381000" y="2895600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The velocity of object A relative to object B is v</a:t>
            </a:r>
            <a:r>
              <a:rPr lang="en-US" sz="36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6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– v</a:t>
            </a:r>
            <a:r>
              <a:rPr lang="en-US" sz="36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36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31" name="Google Shape;731;p37"/>
          <p:cNvSpPr/>
          <p:nvPr/>
        </p:nvSpPr>
        <p:spPr>
          <a:xfrm>
            <a:off x="685800" y="4648200"/>
            <a:ext cx="2868093" cy="70788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40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AB</a:t>
            </a:r>
            <a:r>
              <a:rPr lang="en-US" sz="40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=  v</a:t>
            </a:r>
            <a:r>
              <a:rPr lang="en-US" sz="40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40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v</a:t>
            </a:r>
            <a:r>
              <a:rPr lang="en-US" sz="40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40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8"/>
          <p:cNvGrpSpPr/>
          <p:nvPr/>
        </p:nvGrpSpPr>
        <p:grpSpPr>
          <a:xfrm>
            <a:off x="1142206" y="228600"/>
            <a:ext cx="3124994" cy="3124994"/>
            <a:chOff x="837406" y="152400"/>
            <a:chExt cx="3124994" cy="3124994"/>
          </a:xfrm>
        </p:grpSpPr>
        <p:cxnSp>
          <p:nvCxnSpPr>
            <p:cNvPr id="737" name="Google Shape;737;p38"/>
            <p:cNvCxnSpPr/>
            <p:nvPr/>
          </p:nvCxnSpPr>
          <p:spPr>
            <a:xfrm rot="5400000">
              <a:off x="-724694" y="1714500"/>
              <a:ext cx="3124994" cy="794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8" name="Google Shape;738;p38"/>
            <p:cNvCxnSpPr/>
            <p:nvPr/>
          </p:nvCxnSpPr>
          <p:spPr>
            <a:xfrm rot="10800000">
              <a:off x="838994" y="3275806"/>
              <a:ext cx="3123406" cy="794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39" name="Google Shape;739;p38"/>
          <p:cNvSpPr txBox="1"/>
          <p:nvPr/>
        </p:nvSpPr>
        <p:spPr>
          <a:xfrm>
            <a:off x="762000" y="3276600"/>
            <a:ext cx="3577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0" name="Google Shape;740;p38"/>
          <p:cNvCxnSpPr/>
          <p:nvPr/>
        </p:nvCxnSpPr>
        <p:spPr>
          <a:xfrm rot="10800000" flipH="1">
            <a:off x="1143000" y="1219200"/>
            <a:ext cx="2895600" cy="1752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1" name="Google Shape;741;p38"/>
          <p:cNvCxnSpPr/>
          <p:nvPr/>
        </p:nvCxnSpPr>
        <p:spPr>
          <a:xfrm>
            <a:off x="1066800" y="1295400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2" name="Google Shape;742;p38"/>
          <p:cNvCxnSpPr/>
          <p:nvPr/>
        </p:nvCxnSpPr>
        <p:spPr>
          <a:xfrm>
            <a:off x="1066800" y="2971800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3" name="Google Shape;743;p38"/>
          <p:cNvCxnSpPr/>
          <p:nvPr/>
        </p:nvCxnSpPr>
        <p:spPr>
          <a:xfrm>
            <a:off x="1066800" y="2514600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4" name="Google Shape;744;p38"/>
          <p:cNvCxnSpPr/>
          <p:nvPr/>
        </p:nvCxnSpPr>
        <p:spPr>
          <a:xfrm>
            <a:off x="1066800" y="2057400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5" name="Google Shape;745;p38"/>
          <p:cNvCxnSpPr/>
          <p:nvPr/>
        </p:nvCxnSpPr>
        <p:spPr>
          <a:xfrm>
            <a:off x="1066800" y="1676400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6" name="Google Shape;746;p38"/>
          <p:cNvCxnSpPr/>
          <p:nvPr/>
        </p:nvCxnSpPr>
        <p:spPr>
          <a:xfrm>
            <a:off x="1066800" y="838200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7" name="Google Shape;747;p38"/>
          <p:cNvCxnSpPr/>
          <p:nvPr/>
        </p:nvCxnSpPr>
        <p:spPr>
          <a:xfrm>
            <a:off x="1066800" y="457200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8" name="Google Shape;748;p38"/>
          <p:cNvCxnSpPr/>
          <p:nvPr/>
        </p:nvCxnSpPr>
        <p:spPr>
          <a:xfrm rot="-5400000">
            <a:off x="19819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9" name="Google Shape;749;p38"/>
          <p:cNvSpPr txBox="1"/>
          <p:nvPr/>
        </p:nvSpPr>
        <p:spPr>
          <a:xfrm>
            <a:off x="685800" y="2819400"/>
            <a:ext cx="4443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8"/>
          <p:cNvSpPr txBox="1"/>
          <p:nvPr/>
        </p:nvSpPr>
        <p:spPr>
          <a:xfrm>
            <a:off x="685800" y="2362200"/>
            <a:ext cx="4443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38"/>
          <p:cNvSpPr txBox="1"/>
          <p:nvPr/>
        </p:nvSpPr>
        <p:spPr>
          <a:xfrm>
            <a:off x="685800" y="1905000"/>
            <a:ext cx="4443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8"/>
          <p:cNvSpPr txBox="1"/>
          <p:nvPr/>
        </p:nvSpPr>
        <p:spPr>
          <a:xfrm>
            <a:off x="685800" y="152400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38"/>
          <p:cNvSpPr txBox="1"/>
          <p:nvPr/>
        </p:nvSpPr>
        <p:spPr>
          <a:xfrm>
            <a:off x="609600" y="1066800"/>
            <a:ext cx="5741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8"/>
          <p:cNvSpPr txBox="1"/>
          <p:nvPr/>
        </p:nvSpPr>
        <p:spPr>
          <a:xfrm>
            <a:off x="609600" y="609600"/>
            <a:ext cx="5741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8"/>
          <p:cNvSpPr txBox="1"/>
          <p:nvPr/>
        </p:nvSpPr>
        <p:spPr>
          <a:xfrm>
            <a:off x="609600" y="304800"/>
            <a:ext cx="5741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6" name="Google Shape;756;p38"/>
          <p:cNvCxnSpPr/>
          <p:nvPr/>
        </p:nvCxnSpPr>
        <p:spPr>
          <a:xfrm rot="-5400000">
            <a:off x="14485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7" name="Google Shape;757;p38"/>
          <p:cNvCxnSpPr/>
          <p:nvPr/>
        </p:nvCxnSpPr>
        <p:spPr>
          <a:xfrm rot="-5400000">
            <a:off x="25153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8" name="Google Shape;758;p38"/>
          <p:cNvCxnSpPr/>
          <p:nvPr/>
        </p:nvCxnSpPr>
        <p:spPr>
          <a:xfrm rot="-5400000">
            <a:off x="30487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9" name="Google Shape;759;p38"/>
          <p:cNvCxnSpPr/>
          <p:nvPr/>
        </p:nvCxnSpPr>
        <p:spPr>
          <a:xfrm rot="-5400000">
            <a:off x="35059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0" name="Google Shape;760;p38"/>
          <p:cNvCxnSpPr/>
          <p:nvPr/>
        </p:nvCxnSpPr>
        <p:spPr>
          <a:xfrm rot="-5400000">
            <a:off x="40393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1" name="Google Shape;761;p38"/>
          <p:cNvCxnSpPr/>
          <p:nvPr/>
        </p:nvCxnSpPr>
        <p:spPr>
          <a:xfrm rot="10800000" flipH="1">
            <a:off x="1143000" y="304800"/>
            <a:ext cx="2895600" cy="1752600"/>
          </a:xfrm>
          <a:prstGeom prst="straightConnector1">
            <a:avLst/>
          </a:prstGeom>
          <a:noFill/>
          <a:ln w="28575" cap="flat" cmpd="sng">
            <a:solidFill>
              <a:srgbClr val="035D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2" name="Google Shape;762;p38"/>
          <p:cNvSpPr txBox="1"/>
          <p:nvPr/>
        </p:nvSpPr>
        <p:spPr>
          <a:xfrm>
            <a:off x="0" y="1676400"/>
            <a:ext cx="64312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X(m)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8"/>
          <p:cNvSpPr txBox="1"/>
          <p:nvPr/>
        </p:nvSpPr>
        <p:spPr>
          <a:xfrm>
            <a:off x="3048000" y="3810000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t(s)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4" name="Google Shape;764;p38"/>
          <p:cNvCxnSpPr/>
          <p:nvPr/>
        </p:nvCxnSpPr>
        <p:spPr>
          <a:xfrm>
            <a:off x="3581400" y="4038600"/>
            <a:ext cx="6858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65" name="Google Shape;765;p38"/>
          <p:cNvCxnSpPr/>
          <p:nvPr/>
        </p:nvCxnSpPr>
        <p:spPr>
          <a:xfrm rot="-5400000">
            <a:off x="-37306" y="1332706"/>
            <a:ext cx="6858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766" name="Google Shape;766;p38"/>
          <p:cNvGrpSpPr/>
          <p:nvPr/>
        </p:nvGrpSpPr>
        <p:grpSpPr>
          <a:xfrm>
            <a:off x="5790406" y="381000"/>
            <a:ext cx="3215350" cy="2975738"/>
            <a:chOff x="837406" y="152400"/>
            <a:chExt cx="3124994" cy="3124994"/>
          </a:xfrm>
        </p:grpSpPr>
        <p:cxnSp>
          <p:nvCxnSpPr>
            <p:cNvPr id="767" name="Google Shape;767;p38"/>
            <p:cNvCxnSpPr/>
            <p:nvPr/>
          </p:nvCxnSpPr>
          <p:spPr>
            <a:xfrm rot="5400000">
              <a:off x="-724694" y="1714500"/>
              <a:ext cx="3124994" cy="794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8" name="Google Shape;768;p38"/>
            <p:cNvCxnSpPr/>
            <p:nvPr/>
          </p:nvCxnSpPr>
          <p:spPr>
            <a:xfrm rot="10800000">
              <a:off x="838994" y="3275806"/>
              <a:ext cx="3123406" cy="794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69" name="Google Shape;769;p38"/>
          <p:cNvSpPr txBox="1"/>
          <p:nvPr/>
        </p:nvSpPr>
        <p:spPr>
          <a:xfrm>
            <a:off x="5410199" y="3429000"/>
            <a:ext cx="3681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0" name="Google Shape;770;p38"/>
          <p:cNvCxnSpPr/>
          <p:nvPr/>
        </p:nvCxnSpPr>
        <p:spPr>
          <a:xfrm rot="10800000" flipH="1">
            <a:off x="5791200" y="990600"/>
            <a:ext cx="3352800" cy="217750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1" name="Google Shape;771;p38"/>
          <p:cNvCxnSpPr/>
          <p:nvPr/>
        </p:nvCxnSpPr>
        <p:spPr>
          <a:xfrm>
            <a:off x="5715000" y="14478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2" name="Google Shape;772;p38"/>
          <p:cNvCxnSpPr/>
          <p:nvPr/>
        </p:nvCxnSpPr>
        <p:spPr>
          <a:xfrm>
            <a:off x="5715000" y="31242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3" name="Google Shape;773;p38"/>
          <p:cNvCxnSpPr/>
          <p:nvPr/>
        </p:nvCxnSpPr>
        <p:spPr>
          <a:xfrm>
            <a:off x="5715000" y="26670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4" name="Google Shape;774;p38"/>
          <p:cNvCxnSpPr/>
          <p:nvPr/>
        </p:nvCxnSpPr>
        <p:spPr>
          <a:xfrm>
            <a:off x="5715000" y="22098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5" name="Google Shape;775;p38"/>
          <p:cNvCxnSpPr/>
          <p:nvPr/>
        </p:nvCxnSpPr>
        <p:spPr>
          <a:xfrm>
            <a:off x="5715000" y="18288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6" name="Google Shape;776;p38"/>
          <p:cNvCxnSpPr/>
          <p:nvPr/>
        </p:nvCxnSpPr>
        <p:spPr>
          <a:xfrm>
            <a:off x="5715000" y="9906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7" name="Google Shape;777;p38"/>
          <p:cNvCxnSpPr/>
          <p:nvPr/>
        </p:nvCxnSpPr>
        <p:spPr>
          <a:xfrm>
            <a:off x="5715000" y="6096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8" name="Google Shape;778;p38"/>
          <p:cNvCxnSpPr/>
          <p:nvPr/>
        </p:nvCxnSpPr>
        <p:spPr>
          <a:xfrm rot="-5400000">
            <a:off x="6702778" y="35769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9" name="Google Shape;779;p38"/>
          <p:cNvSpPr txBox="1"/>
          <p:nvPr/>
        </p:nvSpPr>
        <p:spPr>
          <a:xfrm>
            <a:off x="5257800" y="289560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8"/>
          <p:cNvSpPr txBox="1"/>
          <p:nvPr/>
        </p:nvSpPr>
        <p:spPr>
          <a:xfrm>
            <a:off x="5257800" y="243840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38"/>
          <p:cNvSpPr txBox="1"/>
          <p:nvPr/>
        </p:nvSpPr>
        <p:spPr>
          <a:xfrm>
            <a:off x="5257800" y="198120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38"/>
          <p:cNvSpPr txBox="1"/>
          <p:nvPr/>
        </p:nvSpPr>
        <p:spPr>
          <a:xfrm>
            <a:off x="5257800" y="160020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38"/>
          <p:cNvSpPr txBox="1"/>
          <p:nvPr/>
        </p:nvSpPr>
        <p:spPr>
          <a:xfrm>
            <a:off x="5257800" y="1219200"/>
            <a:ext cx="5907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38"/>
          <p:cNvSpPr txBox="1"/>
          <p:nvPr/>
        </p:nvSpPr>
        <p:spPr>
          <a:xfrm>
            <a:off x="5257800" y="762000"/>
            <a:ext cx="5907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38"/>
          <p:cNvSpPr txBox="1"/>
          <p:nvPr/>
        </p:nvSpPr>
        <p:spPr>
          <a:xfrm>
            <a:off x="5257800" y="457200"/>
            <a:ext cx="5907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6" name="Google Shape;786;p38"/>
          <p:cNvCxnSpPr/>
          <p:nvPr/>
        </p:nvCxnSpPr>
        <p:spPr>
          <a:xfrm rot="-5400000">
            <a:off x="6169378" y="35769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7" name="Google Shape;787;p38"/>
          <p:cNvCxnSpPr/>
          <p:nvPr/>
        </p:nvCxnSpPr>
        <p:spPr>
          <a:xfrm rot="-5400000">
            <a:off x="7236178" y="35769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8" name="Google Shape;788;p38"/>
          <p:cNvCxnSpPr/>
          <p:nvPr/>
        </p:nvCxnSpPr>
        <p:spPr>
          <a:xfrm rot="-5400000">
            <a:off x="7769578" y="35769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9" name="Google Shape;789;p38"/>
          <p:cNvCxnSpPr/>
          <p:nvPr/>
        </p:nvCxnSpPr>
        <p:spPr>
          <a:xfrm rot="-5400000">
            <a:off x="8226778" y="35769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0" name="Google Shape;790;p38"/>
          <p:cNvCxnSpPr/>
          <p:nvPr/>
        </p:nvCxnSpPr>
        <p:spPr>
          <a:xfrm rot="-5400000">
            <a:off x="8760178" y="35769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1" name="Google Shape;791;p38"/>
          <p:cNvCxnSpPr/>
          <p:nvPr/>
        </p:nvCxnSpPr>
        <p:spPr>
          <a:xfrm rot="10800000" flipH="1">
            <a:off x="5791200" y="1676400"/>
            <a:ext cx="3124200" cy="990600"/>
          </a:xfrm>
          <a:prstGeom prst="straightConnector1">
            <a:avLst/>
          </a:prstGeom>
          <a:noFill/>
          <a:ln w="28575" cap="flat" cmpd="sng">
            <a:solidFill>
              <a:srgbClr val="035D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2" name="Google Shape;792;p38"/>
          <p:cNvSpPr txBox="1"/>
          <p:nvPr/>
        </p:nvSpPr>
        <p:spPr>
          <a:xfrm>
            <a:off x="7772400" y="3962400"/>
            <a:ext cx="5149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t(s)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3" name="Google Shape;793;p38"/>
          <p:cNvCxnSpPr/>
          <p:nvPr/>
        </p:nvCxnSpPr>
        <p:spPr>
          <a:xfrm>
            <a:off x="8229600" y="4114800"/>
            <a:ext cx="705629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94" name="Google Shape;794;p38"/>
          <p:cNvSpPr txBox="1"/>
          <p:nvPr/>
        </p:nvSpPr>
        <p:spPr>
          <a:xfrm>
            <a:off x="4648200" y="1905000"/>
            <a:ext cx="6617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X(m)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5" name="Google Shape;795;p38"/>
          <p:cNvCxnSpPr/>
          <p:nvPr/>
        </p:nvCxnSpPr>
        <p:spPr>
          <a:xfrm rot="-5400000" flipH="1">
            <a:off x="6633179" y="2815624"/>
            <a:ext cx="1212484" cy="83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96" name="Google Shape;796;p38"/>
          <p:cNvSpPr txBox="1"/>
          <p:nvPr/>
        </p:nvSpPr>
        <p:spPr>
          <a:xfrm>
            <a:off x="6019800" y="35814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38"/>
          <p:cNvSpPr txBox="1"/>
          <p:nvPr/>
        </p:nvSpPr>
        <p:spPr>
          <a:xfrm>
            <a:off x="6553200" y="35814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38"/>
          <p:cNvSpPr txBox="1"/>
          <p:nvPr/>
        </p:nvSpPr>
        <p:spPr>
          <a:xfrm>
            <a:off x="7086600" y="35814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38"/>
          <p:cNvSpPr txBox="1"/>
          <p:nvPr/>
        </p:nvSpPr>
        <p:spPr>
          <a:xfrm>
            <a:off x="7620000" y="35814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38"/>
          <p:cNvSpPr txBox="1"/>
          <p:nvPr/>
        </p:nvSpPr>
        <p:spPr>
          <a:xfrm>
            <a:off x="8077200" y="35814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38"/>
          <p:cNvSpPr txBox="1"/>
          <p:nvPr/>
        </p:nvSpPr>
        <p:spPr>
          <a:xfrm>
            <a:off x="8534400" y="35814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38"/>
          <p:cNvSpPr txBox="1"/>
          <p:nvPr/>
        </p:nvSpPr>
        <p:spPr>
          <a:xfrm>
            <a:off x="1295400" y="3429000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38"/>
          <p:cNvSpPr txBox="1"/>
          <p:nvPr/>
        </p:nvSpPr>
        <p:spPr>
          <a:xfrm>
            <a:off x="1905000" y="3429000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38"/>
          <p:cNvSpPr txBox="1"/>
          <p:nvPr/>
        </p:nvSpPr>
        <p:spPr>
          <a:xfrm>
            <a:off x="2438400" y="3429000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38"/>
          <p:cNvSpPr txBox="1"/>
          <p:nvPr/>
        </p:nvSpPr>
        <p:spPr>
          <a:xfrm>
            <a:off x="2971800" y="3429000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38"/>
          <p:cNvSpPr txBox="1"/>
          <p:nvPr/>
        </p:nvSpPr>
        <p:spPr>
          <a:xfrm>
            <a:off x="3429000" y="3429000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38"/>
          <p:cNvSpPr txBox="1"/>
          <p:nvPr/>
        </p:nvSpPr>
        <p:spPr>
          <a:xfrm>
            <a:off x="3962400" y="3429000"/>
            <a:ext cx="314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38"/>
          <p:cNvSpPr txBox="1"/>
          <p:nvPr/>
        </p:nvSpPr>
        <p:spPr>
          <a:xfrm>
            <a:off x="8534400" y="533400"/>
            <a:ext cx="3813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38"/>
          <p:cNvSpPr txBox="1"/>
          <p:nvPr/>
        </p:nvSpPr>
        <p:spPr>
          <a:xfrm>
            <a:off x="8775865" y="1600200"/>
            <a:ext cx="3681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 b="1">
              <a:solidFill>
                <a:srgbClr val="035D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38"/>
          <p:cNvSpPr txBox="1"/>
          <p:nvPr/>
        </p:nvSpPr>
        <p:spPr>
          <a:xfrm>
            <a:off x="4038600" y="914400"/>
            <a:ext cx="370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38"/>
          <p:cNvSpPr txBox="1"/>
          <p:nvPr/>
        </p:nvSpPr>
        <p:spPr>
          <a:xfrm>
            <a:off x="3962400" y="0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 b="1">
              <a:solidFill>
                <a:srgbClr val="035D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38"/>
          <p:cNvSpPr/>
          <p:nvPr/>
        </p:nvSpPr>
        <p:spPr>
          <a:xfrm>
            <a:off x="381000" y="4419600"/>
            <a:ext cx="11432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= 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800" b="1" baseline="-25000">
              <a:solidFill>
                <a:srgbClr val="035D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38"/>
          <p:cNvSpPr/>
          <p:nvPr/>
        </p:nvSpPr>
        <p:spPr>
          <a:xfrm>
            <a:off x="1600200" y="4419600"/>
            <a:ext cx="175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– 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  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sz="2800" b="1">
              <a:solidFill>
                <a:srgbClr val="035D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8"/>
          <p:cNvSpPr/>
          <p:nvPr/>
        </p:nvSpPr>
        <p:spPr>
          <a:xfrm>
            <a:off x="3352800" y="4419600"/>
            <a:ext cx="17363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  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- 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sz="2800" b="1">
              <a:solidFill>
                <a:srgbClr val="035D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8"/>
          <p:cNvSpPr/>
          <p:nvPr/>
        </p:nvSpPr>
        <p:spPr>
          <a:xfrm>
            <a:off x="533400" y="5029200"/>
            <a:ext cx="3581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two objects stay at a constant distance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8"/>
          <p:cNvSpPr/>
          <p:nvPr/>
        </p:nvSpPr>
        <p:spPr>
          <a:xfrm>
            <a:off x="5715000" y="4572000"/>
            <a:ext cx="11432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&gt; 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800" b="1" baseline="-25000">
              <a:solidFill>
                <a:srgbClr val="035D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8"/>
          <p:cNvSpPr/>
          <p:nvPr/>
        </p:nvSpPr>
        <p:spPr>
          <a:xfrm>
            <a:off x="5791200" y="5029200"/>
            <a:ext cx="27959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  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- 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is negative</a:t>
            </a:r>
            <a:endParaRPr sz="2800" b="1">
              <a:solidFill>
                <a:srgbClr val="035D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8"/>
          <p:cNvSpPr/>
          <p:nvPr/>
        </p:nvSpPr>
        <p:spPr>
          <a:xfrm>
            <a:off x="5943600" y="5638800"/>
            <a:ext cx="2819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Objects meet at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common point</a:t>
            </a: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9" name="Google Shape;819;p38"/>
          <p:cNvCxnSpPr/>
          <p:nvPr/>
        </p:nvCxnSpPr>
        <p:spPr>
          <a:xfrm rot="-5400000">
            <a:off x="4687094" y="1561306"/>
            <a:ext cx="6858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20" name="Google Shape;820;p38"/>
          <p:cNvCxnSpPr/>
          <p:nvPr/>
        </p:nvCxnSpPr>
        <p:spPr>
          <a:xfrm rot="-5400000">
            <a:off x="60967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1" name="Google Shape;821;p38"/>
          <p:cNvCxnSpPr/>
          <p:nvPr/>
        </p:nvCxnSpPr>
        <p:spPr>
          <a:xfrm rot="-5400000">
            <a:off x="66301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2" name="Google Shape;822;p38"/>
          <p:cNvCxnSpPr/>
          <p:nvPr/>
        </p:nvCxnSpPr>
        <p:spPr>
          <a:xfrm rot="-5400000">
            <a:off x="71635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3" name="Google Shape;823;p38"/>
          <p:cNvCxnSpPr/>
          <p:nvPr/>
        </p:nvCxnSpPr>
        <p:spPr>
          <a:xfrm rot="-5400000">
            <a:off x="76969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4" name="Google Shape;824;p38"/>
          <p:cNvCxnSpPr/>
          <p:nvPr/>
        </p:nvCxnSpPr>
        <p:spPr>
          <a:xfrm rot="-5400000">
            <a:off x="81541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5" name="Google Shape;825;p38"/>
          <p:cNvCxnSpPr/>
          <p:nvPr/>
        </p:nvCxnSpPr>
        <p:spPr>
          <a:xfrm rot="-5400000">
            <a:off x="8611394" y="33520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39"/>
          <p:cNvGrpSpPr/>
          <p:nvPr/>
        </p:nvGrpSpPr>
        <p:grpSpPr>
          <a:xfrm>
            <a:off x="2513806" y="457200"/>
            <a:ext cx="3215350" cy="2975738"/>
            <a:chOff x="837406" y="152400"/>
            <a:chExt cx="3124994" cy="3124994"/>
          </a:xfrm>
        </p:grpSpPr>
        <p:cxnSp>
          <p:nvCxnSpPr>
            <p:cNvPr id="831" name="Google Shape;831;p39"/>
            <p:cNvCxnSpPr/>
            <p:nvPr/>
          </p:nvCxnSpPr>
          <p:spPr>
            <a:xfrm rot="5400000">
              <a:off x="-724694" y="1714500"/>
              <a:ext cx="3124994" cy="794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2" name="Google Shape;832;p39"/>
            <p:cNvCxnSpPr/>
            <p:nvPr/>
          </p:nvCxnSpPr>
          <p:spPr>
            <a:xfrm rot="10800000">
              <a:off x="838994" y="3275806"/>
              <a:ext cx="3123406" cy="794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33" name="Google Shape;833;p39"/>
          <p:cNvSpPr txBox="1"/>
          <p:nvPr/>
        </p:nvSpPr>
        <p:spPr>
          <a:xfrm>
            <a:off x="2133599" y="3505200"/>
            <a:ext cx="3681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4" name="Google Shape;834;p39"/>
          <p:cNvCxnSpPr/>
          <p:nvPr/>
        </p:nvCxnSpPr>
        <p:spPr>
          <a:xfrm rot="10800000" flipH="1">
            <a:off x="2514600" y="1219200"/>
            <a:ext cx="3124200" cy="198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5" name="Google Shape;835;p39"/>
          <p:cNvCxnSpPr/>
          <p:nvPr/>
        </p:nvCxnSpPr>
        <p:spPr>
          <a:xfrm>
            <a:off x="2438400" y="15240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6" name="Google Shape;836;p39"/>
          <p:cNvCxnSpPr/>
          <p:nvPr/>
        </p:nvCxnSpPr>
        <p:spPr>
          <a:xfrm>
            <a:off x="2438400" y="32004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7" name="Google Shape;837;p39"/>
          <p:cNvCxnSpPr/>
          <p:nvPr/>
        </p:nvCxnSpPr>
        <p:spPr>
          <a:xfrm>
            <a:off x="2438400" y="27432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8" name="Google Shape;838;p39"/>
          <p:cNvCxnSpPr/>
          <p:nvPr/>
        </p:nvCxnSpPr>
        <p:spPr>
          <a:xfrm>
            <a:off x="2438400" y="22860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9" name="Google Shape;839;p39"/>
          <p:cNvCxnSpPr/>
          <p:nvPr/>
        </p:nvCxnSpPr>
        <p:spPr>
          <a:xfrm>
            <a:off x="2438400" y="19050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0" name="Google Shape;840;p39"/>
          <p:cNvCxnSpPr/>
          <p:nvPr/>
        </p:nvCxnSpPr>
        <p:spPr>
          <a:xfrm>
            <a:off x="2438400" y="10668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1" name="Google Shape;841;p39"/>
          <p:cNvCxnSpPr/>
          <p:nvPr/>
        </p:nvCxnSpPr>
        <p:spPr>
          <a:xfrm>
            <a:off x="2438400" y="685800"/>
            <a:ext cx="156806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2" name="Google Shape;842;p39"/>
          <p:cNvCxnSpPr/>
          <p:nvPr/>
        </p:nvCxnSpPr>
        <p:spPr>
          <a:xfrm rot="-5400000">
            <a:off x="3426178" y="36531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3" name="Google Shape;843;p39"/>
          <p:cNvSpPr txBox="1"/>
          <p:nvPr/>
        </p:nvSpPr>
        <p:spPr>
          <a:xfrm>
            <a:off x="1981200" y="297180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39"/>
          <p:cNvSpPr txBox="1"/>
          <p:nvPr/>
        </p:nvSpPr>
        <p:spPr>
          <a:xfrm>
            <a:off x="1981200" y="251460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39"/>
          <p:cNvSpPr txBox="1"/>
          <p:nvPr/>
        </p:nvSpPr>
        <p:spPr>
          <a:xfrm>
            <a:off x="1981200" y="205740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39"/>
          <p:cNvSpPr txBox="1"/>
          <p:nvPr/>
        </p:nvSpPr>
        <p:spPr>
          <a:xfrm>
            <a:off x="1981200" y="167640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39"/>
          <p:cNvSpPr txBox="1"/>
          <p:nvPr/>
        </p:nvSpPr>
        <p:spPr>
          <a:xfrm>
            <a:off x="1981200" y="1295400"/>
            <a:ext cx="5907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39"/>
          <p:cNvSpPr txBox="1"/>
          <p:nvPr/>
        </p:nvSpPr>
        <p:spPr>
          <a:xfrm>
            <a:off x="1981200" y="838200"/>
            <a:ext cx="5907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39"/>
          <p:cNvSpPr txBox="1"/>
          <p:nvPr/>
        </p:nvSpPr>
        <p:spPr>
          <a:xfrm>
            <a:off x="1981200" y="533400"/>
            <a:ext cx="5907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0" name="Google Shape;850;p39"/>
          <p:cNvCxnSpPr/>
          <p:nvPr/>
        </p:nvCxnSpPr>
        <p:spPr>
          <a:xfrm rot="-5400000">
            <a:off x="2892778" y="36531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1" name="Google Shape;851;p39"/>
          <p:cNvCxnSpPr/>
          <p:nvPr/>
        </p:nvCxnSpPr>
        <p:spPr>
          <a:xfrm rot="-5400000">
            <a:off x="3959578" y="36531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2" name="Google Shape;852;p39"/>
          <p:cNvCxnSpPr/>
          <p:nvPr/>
        </p:nvCxnSpPr>
        <p:spPr>
          <a:xfrm rot="-5400000">
            <a:off x="4492978" y="36531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3" name="Google Shape;853;p39"/>
          <p:cNvCxnSpPr/>
          <p:nvPr/>
        </p:nvCxnSpPr>
        <p:spPr>
          <a:xfrm rot="-5400000">
            <a:off x="4950178" y="36531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4" name="Google Shape;854;p39"/>
          <p:cNvCxnSpPr/>
          <p:nvPr/>
        </p:nvCxnSpPr>
        <p:spPr>
          <a:xfrm rot="-5400000">
            <a:off x="5483578" y="3653144"/>
            <a:ext cx="7279" cy="1634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5" name="Google Shape;855;p39"/>
          <p:cNvCxnSpPr/>
          <p:nvPr/>
        </p:nvCxnSpPr>
        <p:spPr>
          <a:xfrm>
            <a:off x="2514600" y="2286001"/>
            <a:ext cx="2895600" cy="1142999"/>
          </a:xfrm>
          <a:prstGeom prst="straightConnector1">
            <a:avLst/>
          </a:prstGeom>
          <a:noFill/>
          <a:ln w="28575" cap="flat" cmpd="sng">
            <a:solidFill>
              <a:srgbClr val="035D1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6" name="Google Shape;856;p39"/>
          <p:cNvSpPr txBox="1"/>
          <p:nvPr/>
        </p:nvSpPr>
        <p:spPr>
          <a:xfrm>
            <a:off x="4495800" y="4038600"/>
            <a:ext cx="5149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t(s)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7" name="Google Shape;857;p39"/>
          <p:cNvCxnSpPr/>
          <p:nvPr/>
        </p:nvCxnSpPr>
        <p:spPr>
          <a:xfrm>
            <a:off x="4953000" y="4191000"/>
            <a:ext cx="705629" cy="1512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58" name="Google Shape;858;p39"/>
          <p:cNvSpPr txBox="1"/>
          <p:nvPr/>
        </p:nvSpPr>
        <p:spPr>
          <a:xfrm>
            <a:off x="1524000" y="2057400"/>
            <a:ext cx="6617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X(m)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9" name="Google Shape;859;p39"/>
          <p:cNvCxnSpPr/>
          <p:nvPr/>
        </p:nvCxnSpPr>
        <p:spPr>
          <a:xfrm rot="-5400000" flipH="1">
            <a:off x="3048000" y="3047999"/>
            <a:ext cx="762002" cy="3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60" name="Google Shape;860;p39"/>
          <p:cNvSpPr txBox="1"/>
          <p:nvPr/>
        </p:nvSpPr>
        <p:spPr>
          <a:xfrm>
            <a:off x="2743200" y="36576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39"/>
          <p:cNvSpPr txBox="1"/>
          <p:nvPr/>
        </p:nvSpPr>
        <p:spPr>
          <a:xfrm>
            <a:off x="3276600" y="36576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39"/>
          <p:cNvSpPr txBox="1"/>
          <p:nvPr/>
        </p:nvSpPr>
        <p:spPr>
          <a:xfrm>
            <a:off x="3810000" y="36576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39"/>
          <p:cNvSpPr txBox="1"/>
          <p:nvPr/>
        </p:nvSpPr>
        <p:spPr>
          <a:xfrm>
            <a:off x="4343400" y="36576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39"/>
          <p:cNvSpPr txBox="1"/>
          <p:nvPr/>
        </p:nvSpPr>
        <p:spPr>
          <a:xfrm>
            <a:off x="4800600" y="36576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39"/>
          <p:cNvSpPr txBox="1"/>
          <p:nvPr/>
        </p:nvSpPr>
        <p:spPr>
          <a:xfrm>
            <a:off x="5257800" y="3657600"/>
            <a:ext cx="323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39"/>
          <p:cNvSpPr txBox="1"/>
          <p:nvPr/>
        </p:nvSpPr>
        <p:spPr>
          <a:xfrm>
            <a:off x="5638800" y="1066800"/>
            <a:ext cx="3813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39"/>
          <p:cNvSpPr txBox="1"/>
          <p:nvPr/>
        </p:nvSpPr>
        <p:spPr>
          <a:xfrm>
            <a:off x="5257799" y="2667000"/>
            <a:ext cx="3681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 b="1">
              <a:solidFill>
                <a:srgbClr val="035D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8" name="Google Shape;868;p39"/>
          <p:cNvCxnSpPr/>
          <p:nvPr/>
        </p:nvCxnSpPr>
        <p:spPr>
          <a:xfrm rot="-5400000">
            <a:off x="1486694" y="1713706"/>
            <a:ext cx="6858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69" name="Google Shape;869;p39"/>
          <p:cNvCxnSpPr/>
          <p:nvPr/>
        </p:nvCxnSpPr>
        <p:spPr>
          <a:xfrm rot="-5400000">
            <a:off x="2820194" y="34282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0" name="Google Shape;870;p39"/>
          <p:cNvCxnSpPr/>
          <p:nvPr/>
        </p:nvCxnSpPr>
        <p:spPr>
          <a:xfrm rot="-5400000">
            <a:off x="3353594" y="34282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1" name="Google Shape;871;p39"/>
          <p:cNvCxnSpPr/>
          <p:nvPr/>
        </p:nvCxnSpPr>
        <p:spPr>
          <a:xfrm rot="-5400000">
            <a:off x="3810794" y="34282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2" name="Google Shape;872;p39"/>
          <p:cNvCxnSpPr/>
          <p:nvPr/>
        </p:nvCxnSpPr>
        <p:spPr>
          <a:xfrm rot="-5400000">
            <a:off x="4344194" y="34282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3" name="Google Shape;873;p39"/>
          <p:cNvCxnSpPr/>
          <p:nvPr/>
        </p:nvCxnSpPr>
        <p:spPr>
          <a:xfrm rot="-5400000">
            <a:off x="4801394" y="34282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4" name="Google Shape;874;p39"/>
          <p:cNvCxnSpPr/>
          <p:nvPr/>
        </p:nvCxnSpPr>
        <p:spPr>
          <a:xfrm rot="-5400000">
            <a:off x="5334794" y="3428206"/>
            <a:ext cx="152400" cy="1588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5" name="Google Shape;875;p39"/>
          <p:cNvSpPr/>
          <p:nvPr/>
        </p:nvSpPr>
        <p:spPr>
          <a:xfrm>
            <a:off x="1524000" y="4343400"/>
            <a:ext cx="47548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and v</a:t>
            </a:r>
            <a:r>
              <a:rPr lang="en-US" sz="2800" b="1" i="1" baseline="-25000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1">
                <a:solidFill>
                  <a:srgbClr val="035D18"/>
                </a:solidFill>
                <a:latin typeface="Calibri"/>
                <a:ea typeface="Calibri"/>
                <a:cs typeface="Calibri"/>
                <a:sym typeface="Calibri"/>
              </a:rPr>
              <a:t> are of opposite signs.</a:t>
            </a:r>
            <a:endParaRPr sz="2800" b="1">
              <a:solidFill>
                <a:srgbClr val="035D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39"/>
          <p:cNvSpPr/>
          <p:nvPr/>
        </p:nvSpPr>
        <p:spPr>
          <a:xfrm>
            <a:off x="1295400" y="5181600"/>
            <a:ext cx="71628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 this case, the magnitude of 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 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or v</a:t>
            </a:r>
            <a:r>
              <a:rPr lang="en-US" sz="2800" b="1" i="1" baseline="-2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AB</a:t>
            </a: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greater than the magnitude of velocity of 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that of </a:t>
            </a:r>
            <a:r>
              <a:rPr lang="en-U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800" b="1" baseline="-25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0" y="609600"/>
            <a:ext cx="8991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actual path length travelled by the object is known as distance.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0" y="0"/>
            <a:ext cx="25699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Distance: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0" y="1752600"/>
            <a:ext cx="3581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Scalar quantity.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0" y="2590800"/>
            <a:ext cx="38010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Displacement: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52400" y="3505200"/>
            <a:ext cx="8991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change in position is known as displacement.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228600" y="4191000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= Final position –Initial position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304800" y="4953000"/>
            <a:ext cx="3581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Δx = x</a:t>
            </a:r>
            <a:r>
              <a:rPr lang="en-US" sz="4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x</a:t>
            </a:r>
            <a:r>
              <a:rPr lang="en-US" sz="4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3962400" y="5105400"/>
            <a:ext cx="3962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</a:t>
            </a:r>
            <a:r>
              <a:rPr lang="en-US" sz="32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x</a:t>
            </a:r>
            <a:r>
              <a:rPr lang="en-US" sz="32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Δx– is positive</a:t>
            </a:r>
            <a:endParaRPr sz="32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3962400" y="5943600"/>
            <a:ext cx="4343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</a:t>
            </a:r>
            <a:r>
              <a:rPr lang="en-US" sz="32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x</a:t>
            </a:r>
            <a:r>
              <a:rPr lang="en-US" sz="32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Δx– is negative</a:t>
            </a:r>
            <a:endParaRPr sz="32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152400" y="533400"/>
            <a:ext cx="8991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motion of the object can be represented by  position –time graph.</a:t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0" y="0"/>
            <a:ext cx="8208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Position –time Graph:(x-t graph)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6"/>
          <p:cNvCxnSpPr/>
          <p:nvPr/>
        </p:nvCxnSpPr>
        <p:spPr>
          <a:xfrm rot="5400000">
            <a:off x="0" y="3505200"/>
            <a:ext cx="2438400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16"/>
          <p:cNvCxnSpPr/>
          <p:nvPr/>
        </p:nvCxnSpPr>
        <p:spPr>
          <a:xfrm rot="10800000">
            <a:off x="1219200" y="4724400"/>
            <a:ext cx="2820964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16"/>
          <p:cNvSpPr txBox="1"/>
          <p:nvPr/>
        </p:nvSpPr>
        <p:spPr>
          <a:xfrm flipH="1">
            <a:off x="1752600" y="4953000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t  (S)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 rot="-5400000" flipH="1">
            <a:off x="55126" y="3907275"/>
            <a:ext cx="13258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x     (m)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6"/>
          <p:cNvCxnSpPr/>
          <p:nvPr/>
        </p:nvCxnSpPr>
        <p:spPr>
          <a:xfrm rot="5400000">
            <a:off x="1448594" y="47236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16"/>
          <p:cNvCxnSpPr/>
          <p:nvPr/>
        </p:nvCxnSpPr>
        <p:spPr>
          <a:xfrm rot="10800000">
            <a:off x="1143000" y="4419600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16"/>
          <p:cNvCxnSpPr/>
          <p:nvPr/>
        </p:nvCxnSpPr>
        <p:spPr>
          <a:xfrm rot="5400000">
            <a:off x="1753394" y="47236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16"/>
          <p:cNvCxnSpPr/>
          <p:nvPr/>
        </p:nvCxnSpPr>
        <p:spPr>
          <a:xfrm rot="5400000">
            <a:off x="2058194" y="47236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16"/>
          <p:cNvCxnSpPr/>
          <p:nvPr/>
        </p:nvCxnSpPr>
        <p:spPr>
          <a:xfrm rot="5400000">
            <a:off x="2362994" y="47236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16"/>
          <p:cNvCxnSpPr/>
          <p:nvPr/>
        </p:nvCxnSpPr>
        <p:spPr>
          <a:xfrm rot="5400000">
            <a:off x="2972594" y="47236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p16"/>
          <p:cNvCxnSpPr/>
          <p:nvPr/>
        </p:nvCxnSpPr>
        <p:spPr>
          <a:xfrm rot="5400000">
            <a:off x="2667794" y="47236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4" name="Google Shape;134;p16"/>
          <p:cNvCxnSpPr/>
          <p:nvPr/>
        </p:nvCxnSpPr>
        <p:spPr>
          <a:xfrm rot="10800000">
            <a:off x="1143000" y="3962400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" name="Google Shape;135;p16"/>
          <p:cNvCxnSpPr/>
          <p:nvPr/>
        </p:nvCxnSpPr>
        <p:spPr>
          <a:xfrm rot="10800000">
            <a:off x="1066800" y="3200400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p16"/>
          <p:cNvSpPr txBox="1"/>
          <p:nvPr/>
        </p:nvSpPr>
        <p:spPr>
          <a:xfrm>
            <a:off x="1066800" y="4648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1676400" y="47244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2286000" y="47244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2971800" y="47244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3581400" y="47244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16"/>
          <p:cNvCxnSpPr/>
          <p:nvPr/>
        </p:nvCxnSpPr>
        <p:spPr>
          <a:xfrm>
            <a:off x="2667000" y="5105400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2" name="Google Shape;142;p16"/>
          <p:cNvCxnSpPr/>
          <p:nvPr/>
        </p:nvCxnSpPr>
        <p:spPr>
          <a:xfrm rot="-5400000">
            <a:off x="496094" y="3237706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3" name="Google Shape;143;p16"/>
          <p:cNvSpPr txBox="1"/>
          <p:nvPr/>
        </p:nvSpPr>
        <p:spPr>
          <a:xfrm>
            <a:off x="838200" y="42672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838200" y="38100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838200" y="34290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838200" y="304800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16"/>
          <p:cNvCxnSpPr/>
          <p:nvPr/>
        </p:nvCxnSpPr>
        <p:spPr>
          <a:xfrm flipH="1">
            <a:off x="1219200" y="3581400"/>
            <a:ext cx="2514600" cy="794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16"/>
          <p:cNvSpPr/>
          <p:nvPr/>
        </p:nvSpPr>
        <p:spPr>
          <a:xfrm>
            <a:off x="2971800" y="3505200"/>
            <a:ext cx="762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1752600" y="3505200"/>
            <a:ext cx="762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3657600" y="3505200"/>
            <a:ext cx="762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2362200" y="3505200"/>
            <a:ext cx="762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16"/>
          <p:cNvCxnSpPr/>
          <p:nvPr/>
        </p:nvCxnSpPr>
        <p:spPr>
          <a:xfrm rot="5400000">
            <a:off x="3277394" y="47236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Google Shape;153;p16"/>
          <p:cNvCxnSpPr/>
          <p:nvPr/>
        </p:nvCxnSpPr>
        <p:spPr>
          <a:xfrm rot="5400000">
            <a:off x="3658394" y="47236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16"/>
          <p:cNvCxnSpPr/>
          <p:nvPr/>
        </p:nvCxnSpPr>
        <p:spPr>
          <a:xfrm rot="10800000">
            <a:off x="1066800" y="3581400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16"/>
          <p:cNvCxnSpPr/>
          <p:nvPr/>
        </p:nvCxnSpPr>
        <p:spPr>
          <a:xfrm rot="5400000">
            <a:off x="4338360" y="3357840"/>
            <a:ext cx="2754868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p16"/>
          <p:cNvCxnSpPr/>
          <p:nvPr/>
        </p:nvCxnSpPr>
        <p:spPr>
          <a:xfrm rot="10800000">
            <a:off x="5715794" y="4735274"/>
            <a:ext cx="2820964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6"/>
          <p:cNvSpPr txBox="1"/>
          <p:nvPr/>
        </p:nvSpPr>
        <p:spPr>
          <a:xfrm flipH="1">
            <a:off x="6096000" y="4953000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t    (S)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 rot="-5400000" flipH="1">
            <a:off x="4475520" y="3754081"/>
            <a:ext cx="13258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X    (m)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16"/>
          <p:cNvCxnSpPr/>
          <p:nvPr/>
        </p:nvCxnSpPr>
        <p:spPr>
          <a:xfrm rot="5400000">
            <a:off x="5945188" y="4734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16"/>
          <p:cNvCxnSpPr/>
          <p:nvPr/>
        </p:nvCxnSpPr>
        <p:spPr>
          <a:xfrm rot="5400000">
            <a:off x="6249988" y="4734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16"/>
          <p:cNvCxnSpPr/>
          <p:nvPr/>
        </p:nvCxnSpPr>
        <p:spPr>
          <a:xfrm rot="5400000">
            <a:off x="6554788" y="4734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16"/>
          <p:cNvCxnSpPr/>
          <p:nvPr/>
        </p:nvCxnSpPr>
        <p:spPr>
          <a:xfrm rot="5400000">
            <a:off x="6859588" y="4734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16"/>
          <p:cNvCxnSpPr/>
          <p:nvPr/>
        </p:nvCxnSpPr>
        <p:spPr>
          <a:xfrm rot="5400000">
            <a:off x="7469188" y="4734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16"/>
          <p:cNvCxnSpPr/>
          <p:nvPr/>
        </p:nvCxnSpPr>
        <p:spPr>
          <a:xfrm rot="5400000">
            <a:off x="7164388" y="4734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16"/>
          <p:cNvCxnSpPr/>
          <p:nvPr/>
        </p:nvCxnSpPr>
        <p:spPr>
          <a:xfrm rot="10800000">
            <a:off x="5563394" y="41902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p16"/>
          <p:cNvCxnSpPr/>
          <p:nvPr/>
        </p:nvCxnSpPr>
        <p:spPr>
          <a:xfrm rot="10800000">
            <a:off x="5563394" y="35806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16"/>
          <p:cNvSpPr txBox="1"/>
          <p:nvPr/>
        </p:nvSpPr>
        <p:spPr>
          <a:xfrm>
            <a:off x="5563394" y="465907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6248400" y="47244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6782594" y="473527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7468394" y="473527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8077994" y="473527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16"/>
          <p:cNvCxnSpPr/>
          <p:nvPr/>
        </p:nvCxnSpPr>
        <p:spPr>
          <a:xfrm>
            <a:off x="7163594" y="5116274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3" name="Google Shape;173;p16"/>
          <p:cNvCxnSpPr/>
          <p:nvPr/>
        </p:nvCxnSpPr>
        <p:spPr>
          <a:xfrm rot="-5400000">
            <a:off x="4916488" y="3008312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4" name="Google Shape;174;p16"/>
          <p:cNvSpPr txBox="1"/>
          <p:nvPr/>
        </p:nvSpPr>
        <p:spPr>
          <a:xfrm>
            <a:off x="5334794" y="40378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5334794" y="33520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6"/>
          <p:cNvCxnSpPr/>
          <p:nvPr/>
        </p:nvCxnSpPr>
        <p:spPr>
          <a:xfrm rot="5400000">
            <a:off x="5769422" y="2285461"/>
            <a:ext cx="2396186" cy="250344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16"/>
          <p:cNvSpPr/>
          <p:nvPr/>
        </p:nvSpPr>
        <p:spPr>
          <a:xfrm rot="10800000">
            <a:off x="6249194" y="4114006"/>
            <a:ext cx="76200" cy="164068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6858794" y="3504406"/>
            <a:ext cx="762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16"/>
          <p:cNvCxnSpPr/>
          <p:nvPr/>
        </p:nvCxnSpPr>
        <p:spPr>
          <a:xfrm rot="5400000">
            <a:off x="7773988" y="4734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16"/>
          <p:cNvCxnSpPr/>
          <p:nvPr/>
        </p:nvCxnSpPr>
        <p:spPr>
          <a:xfrm rot="5400000">
            <a:off x="8154988" y="4734480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p16"/>
          <p:cNvCxnSpPr/>
          <p:nvPr/>
        </p:nvCxnSpPr>
        <p:spPr>
          <a:xfrm rot="10800000">
            <a:off x="5563394" y="29710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16"/>
          <p:cNvSpPr txBox="1"/>
          <p:nvPr/>
        </p:nvSpPr>
        <p:spPr>
          <a:xfrm>
            <a:off x="5334794" y="28186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5258594" y="21328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16"/>
          <p:cNvCxnSpPr/>
          <p:nvPr/>
        </p:nvCxnSpPr>
        <p:spPr>
          <a:xfrm flipH="1">
            <a:off x="5639594" y="4190206"/>
            <a:ext cx="685800" cy="794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5" name="Google Shape;185;p16"/>
          <p:cNvCxnSpPr/>
          <p:nvPr/>
        </p:nvCxnSpPr>
        <p:spPr>
          <a:xfrm rot="10800000">
            <a:off x="5715794" y="3581400"/>
            <a:ext cx="1219200" cy="10874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6" name="Google Shape;186;p16"/>
          <p:cNvCxnSpPr/>
          <p:nvPr/>
        </p:nvCxnSpPr>
        <p:spPr>
          <a:xfrm flipH="1">
            <a:off x="5791994" y="2971006"/>
            <a:ext cx="1752600" cy="794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7" name="Google Shape;187;p16"/>
          <p:cNvCxnSpPr/>
          <p:nvPr/>
        </p:nvCxnSpPr>
        <p:spPr>
          <a:xfrm flipH="1">
            <a:off x="5715794" y="2285206"/>
            <a:ext cx="2514600" cy="794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88" name="Google Shape;188;p16"/>
          <p:cNvCxnSpPr/>
          <p:nvPr/>
        </p:nvCxnSpPr>
        <p:spPr>
          <a:xfrm rot="10800000">
            <a:off x="5563394" y="2285206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16"/>
          <p:cNvCxnSpPr/>
          <p:nvPr/>
        </p:nvCxnSpPr>
        <p:spPr>
          <a:xfrm rot="5400000">
            <a:off x="6021388" y="4418012"/>
            <a:ext cx="609600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0" name="Google Shape;190;p16"/>
          <p:cNvCxnSpPr/>
          <p:nvPr/>
        </p:nvCxnSpPr>
        <p:spPr>
          <a:xfrm>
            <a:off x="6934994" y="3580606"/>
            <a:ext cx="1588" cy="1131332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1" name="Google Shape;191;p16"/>
          <p:cNvCxnSpPr/>
          <p:nvPr/>
        </p:nvCxnSpPr>
        <p:spPr>
          <a:xfrm rot="5400000">
            <a:off x="6592888" y="3998912"/>
            <a:ext cx="1905000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2" name="Google Shape;192;p16"/>
          <p:cNvCxnSpPr/>
          <p:nvPr/>
        </p:nvCxnSpPr>
        <p:spPr>
          <a:xfrm rot="5400000">
            <a:off x="7011988" y="3503612"/>
            <a:ext cx="2438400" cy="1588"/>
          </a:xfrm>
          <a:prstGeom prst="straightConnector1">
            <a:avLst/>
          </a:prstGeom>
          <a:noFill/>
          <a:ln w="19050" cap="flat" cmpd="sng">
            <a:solidFill>
              <a:srgbClr val="E36C0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3" name="Google Shape;193;p16"/>
          <p:cNvSpPr/>
          <p:nvPr/>
        </p:nvSpPr>
        <p:spPr>
          <a:xfrm>
            <a:off x="8230394" y="2209006"/>
            <a:ext cx="762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7544594" y="2894806"/>
            <a:ext cx="762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6"/>
          <p:cNvSpPr/>
          <p:nvPr/>
        </p:nvSpPr>
        <p:spPr>
          <a:xfrm>
            <a:off x="533400" y="5638800"/>
            <a:ext cx="3200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is at rest</a:t>
            </a: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4572000" y="556260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in uniform motion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p17"/>
          <p:cNvCxnSpPr/>
          <p:nvPr/>
        </p:nvCxnSpPr>
        <p:spPr>
          <a:xfrm rot="5400000">
            <a:off x="1670566" y="2432566"/>
            <a:ext cx="2754868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17"/>
          <p:cNvCxnSpPr/>
          <p:nvPr/>
        </p:nvCxnSpPr>
        <p:spPr>
          <a:xfrm rot="10800000">
            <a:off x="3048000" y="3810000"/>
            <a:ext cx="2820964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17"/>
          <p:cNvSpPr txBox="1"/>
          <p:nvPr/>
        </p:nvSpPr>
        <p:spPr>
          <a:xfrm flipH="1">
            <a:off x="3581400" y="4038600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(S)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 rot="-5400000" flipH="1">
            <a:off x="1807726" y="2828807"/>
            <a:ext cx="13258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Position(m)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7"/>
          <p:cNvCxnSpPr/>
          <p:nvPr/>
        </p:nvCxnSpPr>
        <p:spPr>
          <a:xfrm rot="5400000">
            <a:off x="32773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17"/>
          <p:cNvCxnSpPr/>
          <p:nvPr/>
        </p:nvCxnSpPr>
        <p:spPr>
          <a:xfrm rot="5400000">
            <a:off x="35821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17"/>
          <p:cNvCxnSpPr/>
          <p:nvPr/>
        </p:nvCxnSpPr>
        <p:spPr>
          <a:xfrm rot="5400000">
            <a:off x="38869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17"/>
          <p:cNvCxnSpPr/>
          <p:nvPr/>
        </p:nvCxnSpPr>
        <p:spPr>
          <a:xfrm rot="5400000">
            <a:off x="41917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17"/>
          <p:cNvCxnSpPr/>
          <p:nvPr/>
        </p:nvCxnSpPr>
        <p:spPr>
          <a:xfrm rot="5400000">
            <a:off x="48013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17"/>
          <p:cNvCxnSpPr/>
          <p:nvPr/>
        </p:nvCxnSpPr>
        <p:spPr>
          <a:xfrm rot="5400000">
            <a:off x="44965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17"/>
          <p:cNvCxnSpPr/>
          <p:nvPr/>
        </p:nvCxnSpPr>
        <p:spPr>
          <a:xfrm rot="10800000">
            <a:off x="2895600" y="3264932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17"/>
          <p:cNvCxnSpPr/>
          <p:nvPr/>
        </p:nvCxnSpPr>
        <p:spPr>
          <a:xfrm rot="10800000">
            <a:off x="2895600" y="2655332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17"/>
          <p:cNvSpPr txBox="1"/>
          <p:nvPr/>
        </p:nvSpPr>
        <p:spPr>
          <a:xfrm>
            <a:off x="2895600" y="37338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7"/>
          <p:cNvSpPr txBox="1"/>
          <p:nvPr/>
        </p:nvSpPr>
        <p:spPr>
          <a:xfrm>
            <a:off x="3505200" y="38100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4114800" y="38100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4800600" y="38100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5410200" y="38100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17"/>
          <p:cNvCxnSpPr/>
          <p:nvPr/>
        </p:nvCxnSpPr>
        <p:spPr>
          <a:xfrm>
            <a:off x="4495800" y="4191000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9" name="Google Shape;219;p17"/>
          <p:cNvCxnSpPr/>
          <p:nvPr/>
        </p:nvCxnSpPr>
        <p:spPr>
          <a:xfrm rot="-5400000">
            <a:off x="2248694" y="2083038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0" name="Google Shape;220;p17"/>
          <p:cNvSpPr txBox="1"/>
          <p:nvPr/>
        </p:nvSpPr>
        <p:spPr>
          <a:xfrm>
            <a:off x="2667000" y="3112532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2667000" y="2426732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7"/>
          <p:cNvSpPr/>
          <p:nvPr/>
        </p:nvSpPr>
        <p:spPr>
          <a:xfrm rot="10800000">
            <a:off x="3809206" y="3494326"/>
            <a:ext cx="76200" cy="164068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4495006" y="2960926"/>
            <a:ext cx="762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17"/>
          <p:cNvCxnSpPr/>
          <p:nvPr/>
        </p:nvCxnSpPr>
        <p:spPr>
          <a:xfrm rot="5400000">
            <a:off x="51061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17"/>
          <p:cNvCxnSpPr/>
          <p:nvPr/>
        </p:nvCxnSpPr>
        <p:spPr>
          <a:xfrm rot="5400000">
            <a:off x="54871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17"/>
          <p:cNvCxnSpPr/>
          <p:nvPr/>
        </p:nvCxnSpPr>
        <p:spPr>
          <a:xfrm rot="10800000">
            <a:off x="2895600" y="2045732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7"/>
          <p:cNvSpPr txBox="1"/>
          <p:nvPr/>
        </p:nvSpPr>
        <p:spPr>
          <a:xfrm>
            <a:off x="2667000" y="1893332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2590800" y="1207532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17"/>
          <p:cNvCxnSpPr/>
          <p:nvPr/>
        </p:nvCxnSpPr>
        <p:spPr>
          <a:xfrm rot="10800000">
            <a:off x="2895600" y="1359932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Google Shape;230;p17"/>
          <p:cNvSpPr/>
          <p:nvPr/>
        </p:nvSpPr>
        <p:spPr>
          <a:xfrm>
            <a:off x="4723606" y="1513126"/>
            <a:ext cx="762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3047206" y="1360726"/>
            <a:ext cx="1752600" cy="2438400"/>
          </a:xfrm>
          <a:custGeom>
            <a:avLst/>
            <a:gdLst/>
            <a:ahLst/>
            <a:cxnLst/>
            <a:rect l="l" t="t" r="r" b="b"/>
            <a:pathLst>
              <a:path w="2570329" h="2047164" extrusionOk="0">
                <a:moveTo>
                  <a:pt x="0" y="2047164"/>
                </a:moveTo>
                <a:cubicBezTo>
                  <a:pt x="782472" y="1966414"/>
                  <a:pt x="1564944" y="1885665"/>
                  <a:pt x="1978926" y="1596788"/>
                </a:cubicBezTo>
                <a:cubicBezTo>
                  <a:pt x="2392908" y="1307911"/>
                  <a:pt x="2397457" y="580030"/>
                  <a:pt x="2483893" y="313899"/>
                </a:cubicBezTo>
                <a:cubicBezTo>
                  <a:pt x="2570329" y="47768"/>
                  <a:pt x="2497541" y="0"/>
                  <a:pt x="2497541" y="0"/>
                </a:cubicBezTo>
                <a:lnTo>
                  <a:pt x="2497541" y="0"/>
                </a:lnTo>
                <a:lnTo>
                  <a:pt x="2497541" y="0"/>
                </a:ln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4647406" y="2122726"/>
            <a:ext cx="76200" cy="152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1447800" y="4953000"/>
            <a:ext cx="6324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in non-uniform motion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i.e. accelerated motion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/>
          <p:nvPr/>
        </p:nvSpPr>
        <p:spPr>
          <a:xfrm>
            <a:off x="152400" y="1295400"/>
            <a:ext cx="8991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velocity is defined as displacement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(Δx) </a:t>
            </a: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divided by time interval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(Δt)</a:t>
            </a: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0" y="228600"/>
            <a:ext cx="40684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Average velocity: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895600"/>
            <a:ext cx="456247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8"/>
          <p:cNvSpPr/>
          <p:nvPr/>
        </p:nvSpPr>
        <p:spPr>
          <a:xfrm>
            <a:off x="838200" y="5257800"/>
            <a:ext cx="6324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 is measured in  ms</a:t>
            </a:r>
            <a:r>
              <a:rPr lang="en-US" sz="4000" b="1" baseline="30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/>
          <p:nvPr/>
        </p:nvSpPr>
        <p:spPr>
          <a:xfrm>
            <a:off x="381000" y="381000"/>
            <a:ext cx="36944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Average Speed: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152400" y="1295400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speed  is defined as the total path length travelled by the object divided by time interval.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971800"/>
            <a:ext cx="78486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/>
          <p:nvPr/>
        </p:nvSpPr>
        <p:spPr>
          <a:xfrm>
            <a:off x="1219200" y="5562600"/>
            <a:ext cx="6324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 is measured in  ms</a:t>
            </a:r>
            <a:r>
              <a:rPr lang="en-US" sz="4000" b="1" baseline="30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20"/>
          <p:cNvCxnSpPr/>
          <p:nvPr/>
        </p:nvCxnSpPr>
        <p:spPr>
          <a:xfrm rot="5400000">
            <a:off x="-419894" y="2095500"/>
            <a:ext cx="3429794" cy="79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20"/>
          <p:cNvCxnSpPr/>
          <p:nvPr/>
        </p:nvCxnSpPr>
        <p:spPr>
          <a:xfrm rot="10800000">
            <a:off x="1295400" y="3810000"/>
            <a:ext cx="2820964" cy="15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20"/>
          <p:cNvSpPr txBox="1"/>
          <p:nvPr/>
        </p:nvSpPr>
        <p:spPr>
          <a:xfrm flipH="1">
            <a:off x="1675606" y="4027726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t    (S)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 rot="-5400000" flipH="1">
            <a:off x="55126" y="2828807"/>
            <a:ext cx="13258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X    (m)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20"/>
          <p:cNvCxnSpPr/>
          <p:nvPr/>
        </p:nvCxnSpPr>
        <p:spPr>
          <a:xfrm rot="5400000">
            <a:off x="15247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20"/>
          <p:cNvCxnSpPr/>
          <p:nvPr/>
        </p:nvCxnSpPr>
        <p:spPr>
          <a:xfrm rot="5400000">
            <a:off x="18295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20"/>
          <p:cNvCxnSpPr/>
          <p:nvPr/>
        </p:nvCxnSpPr>
        <p:spPr>
          <a:xfrm rot="5400000">
            <a:off x="21343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20"/>
          <p:cNvCxnSpPr/>
          <p:nvPr/>
        </p:nvCxnSpPr>
        <p:spPr>
          <a:xfrm rot="5400000">
            <a:off x="24391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20"/>
          <p:cNvCxnSpPr/>
          <p:nvPr/>
        </p:nvCxnSpPr>
        <p:spPr>
          <a:xfrm rot="5400000">
            <a:off x="30487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20"/>
          <p:cNvCxnSpPr/>
          <p:nvPr/>
        </p:nvCxnSpPr>
        <p:spPr>
          <a:xfrm rot="5400000">
            <a:off x="27439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20"/>
          <p:cNvCxnSpPr/>
          <p:nvPr/>
        </p:nvCxnSpPr>
        <p:spPr>
          <a:xfrm rot="10800000">
            <a:off x="1143000" y="3264932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20"/>
          <p:cNvCxnSpPr/>
          <p:nvPr/>
        </p:nvCxnSpPr>
        <p:spPr>
          <a:xfrm rot="10800000">
            <a:off x="1143000" y="2655332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20"/>
          <p:cNvSpPr txBox="1"/>
          <p:nvPr/>
        </p:nvSpPr>
        <p:spPr>
          <a:xfrm>
            <a:off x="1143000" y="37338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20"/>
          <p:cNvCxnSpPr/>
          <p:nvPr/>
        </p:nvCxnSpPr>
        <p:spPr>
          <a:xfrm>
            <a:off x="2743200" y="4191000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0" name="Google Shape;270;p20"/>
          <p:cNvCxnSpPr/>
          <p:nvPr/>
        </p:nvCxnSpPr>
        <p:spPr>
          <a:xfrm rot="-5400000">
            <a:off x="496094" y="2083038"/>
            <a:ext cx="533400" cy="158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1" name="Google Shape;271;p20"/>
          <p:cNvCxnSpPr/>
          <p:nvPr/>
        </p:nvCxnSpPr>
        <p:spPr>
          <a:xfrm rot="5400000">
            <a:off x="1349028" y="1360187"/>
            <a:ext cx="2396186" cy="250344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p20"/>
          <p:cNvCxnSpPr/>
          <p:nvPr/>
        </p:nvCxnSpPr>
        <p:spPr>
          <a:xfrm rot="5400000">
            <a:off x="33535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20"/>
          <p:cNvCxnSpPr/>
          <p:nvPr/>
        </p:nvCxnSpPr>
        <p:spPr>
          <a:xfrm rot="5400000">
            <a:off x="3734594" y="3809206"/>
            <a:ext cx="1524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" name="Google Shape;274;p20"/>
          <p:cNvCxnSpPr/>
          <p:nvPr/>
        </p:nvCxnSpPr>
        <p:spPr>
          <a:xfrm rot="10800000">
            <a:off x="1143000" y="2045732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20"/>
          <p:cNvCxnSpPr/>
          <p:nvPr/>
        </p:nvCxnSpPr>
        <p:spPr>
          <a:xfrm rot="10800000">
            <a:off x="1143000" y="1359932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20"/>
          <p:cNvCxnSpPr/>
          <p:nvPr/>
        </p:nvCxnSpPr>
        <p:spPr>
          <a:xfrm rot="5400000">
            <a:off x="1066800" y="1676400"/>
            <a:ext cx="3276600" cy="990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20"/>
          <p:cNvCxnSpPr/>
          <p:nvPr/>
        </p:nvCxnSpPr>
        <p:spPr>
          <a:xfrm rot="10800000">
            <a:off x="1219200" y="762000"/>
            <a:ext cx="228600" cy="158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p20"/>
          <p:cNvSpPr txBox="1"/>
          <p:nvPr/>
        </p:nvSpPr>
        <p:spPr>
          <a:xfrm>
            <a:off x="838200" y="304800"/>
            <a:ext cx="3962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1981200" y="2514600"/>
            <a:ext cx="370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20"/>
          <p:cNvCxnSpPr/>
          <p:nvPr/>
        </p:nvCxnSpPr>
        <p:spPr>
          <a:xfrm rot="10800000">
            <a:off x="1371600" y="1371600"/>
            <a:ext cx="24384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" name="Google Shape;281;p20"/>
          <p:cNvCxnSpPr/>
          <p:nvPr/>
        </p:nvCxnSpPr>
        <p:spPr>
          <a:xfrm rot="10800000">
            <a:off x="1295400" y="533400"/>
            <a:ext cx="19050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0"/>
          <p:cNvSpPr txBox="1"/>
          <p:nvPr/>
        </p:nvSpPr>
        <p:spPr>
          <a:xfrm>
            <a:off x="2590800" y="3200400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0"/>
          <p:cNvSpPr txBox="1"/>
          <p:nvPr/>
        </p:nvSpPr>
        <p:spPr>
          <a:xfrm>
            <a:off x="838200" y="1143000"/>
            <a:ext cx="3481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4114800" y="152400"/>
            <a:ext cx="50292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X-t graph for two children A and B returning from their school O to their houses P and Q resp.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Choose the correct entries in the bracket</a:t>
            </a:r>
            <a:endParaRPr/>
          </a:p>
        </p:txBody>
      </p:sp>
      <p:sp>
        <p:nvSpPr>
          <p:cNvPr id="285" name="Google Shape;285;p20"/>
          <p:cNvSpPr/>
          <p:nvPr/>
        </p:nvSpPr>
        <p:spPr>
          <a:xfrm>
            <a:off x="4038600" y="2438400"/>
            <a:ext cx="5105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1.(A/B) lives closer to the school than(B/A)</a:t>
            </a:r>
            <a:endParaRPr/>
          </a:p>
        </p:txBody>
      </p:sp>
      <p:sp>
        <p:nvSpPr>
          <p:cNvPr id="286" name="Google Shape;286;p20"/>
          <p:cNvSpPr/>
          <p:nvPr/>
        </p:nvSpPr>
        <p:spPr>
          <a:xfrm>
            <a:off x="4038600" y="3124200"/>
            <a:ext cx="5105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2.(A/B) stars from the school earlier than(B/A)</a:t>
            </a:r>
            <a:endParaRPr/>
          </a:p>
        </p:txBody>
      </p:sp>
      <p:sp>
        <p:nvSpPr>
          <p:cNvPr id="287" name="Google Shape;287;p20"/>
          <p:cNvSpPr/>
          <p:nvPr/>
        </p:nvSpPr>
        <p:spPr>
          <a:xfrm>
            <a:off x="4038600" y="4038600"/>
            <a:ext cx="5105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3.(A/B) walks faster  than(B/A)</a:t>
            </a:r>
            <a:endParaRPr/>
          </a:p>
        </p:txBody>
      </p:sp>
      <p:sp>
        <p:nvSpPr>
          <p:cNvPr id="288" name="Google Shape;288;p20"/>
          <p:cNvSpPr/>
          <p:nvPr/>
        </p:nvSpPr>
        <p:spPr>
          <a:xfrm>
            <a:off x="2438400" y="4953000"/>
            <a:ext cx="6248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 and B reach home at  the (same/different) time.</a:t>
            </a: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2438400" y="5715000"/>
            <a:ext cx="5791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5.(A/B) overtakes(B/A) on the road (once/twice)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"/>
          <p:cNvSpPr/>
          <p:nvPr/>
        </p:nvSpPr>
        <p:spPr>
          <a:xfrm>
            <a:off x="381000" y="304800"/>
            <a:ext cx="5501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Instantaneous Velocity: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304800" y="990600"/>
            <a:ext cx="88392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velocity at an instant  is defined as the limit of  average velocity as the time interval becomes infinitesimally small(Δt tends to zero)</a:t>
            </a:r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362200"/>
            <a:ext cx="305752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343400"/>
            <a:ext cx="183832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/>
          <p:nvPr/>
        </p:nvSpPr>
        <p:spPr>
          <a:xfrm>
            <a:off x="4495800" y="2895600"/>
            <a:ext cx="46482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instantaneous velocity  is also  defined as the rate of change of  position at that instant.</a:t>
            </a:r>
            <a:endParaRPr/>
          </a:p>
        </p:txBody>
      </p:sp>
      <p:cxnSp>
        <p:nvCxnSpPr>
          <p:cNvPr id="301" name="Google Shape;301;p21"/>
          <p:cNvCxnSpPr/>
          <p:nvPr/>
        </p:nvCxnSpPr>
        <p:spPr>
          <a:xfrm rot="10800000" flipH="1">
            <a:off x="3048000" y="4191000"/>
            <a:ext cx="1066800" cy="9906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02" name="Google Shape;302;p21"/>
          <p:cNvSpPr/>
          <p:nvPr/>
        </p:nvSpPr>
        <p:spPr>
          <a:xfrm>
            <a:off x="4267200" y="5029200"/>
            <a:ext cx="46482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instantaneous velocity  is the time derivative of position.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1369</Words>
  <Application>Microsoft Office PowerPoint</Application>
  <PresentationFormat>On-screen Show (4:3)</PresentationFormat>
  <Paragraphs>311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Algerian</vt:lpstr>
      <vt:lpstr>Calibri</vt:lpstr>
      <vt:lpstr>Architects Daughter</vt:lpstr>
      <vt:lpstr>Arial</vt:lpstr>
      <vt:lpstr>Arial Black</vt:lpstr>
      <vt:lpstr>Overlock</vt:lpstr>
      <vt:lpstr>Office Theme</vt:lpstr>
      <vt:lpstr>TOPIC   : motion in a straight line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  : motion in a straight line                                                                    </dc:title>
  <cp:lastModifiedBy>DELL</cp:lastModifiedBy>
  <cp:revision>2</cp:revision>
  <dcterms:modified xsi:type="dcterms:W3CDTF">2022-08-01T05:20:37Z</dcterms:modified>
</cp:coreProperties>
</file>